
<file path=[Content_Types].xml><?xml version="1.0" encoding="utf-8"?>
<Types xmlns="http://schemas.openxmlformats.org/package/2006/content-types">
  <Default Extension="xml" ContentType="application/xml"/>
  <Default Extension="wmf" ContentType="image/x-wmf"/>
  <Default Extension="jpeg" ContentType="image/jpeg"/>
  <Default Extension="rels" ContentType="application/vnd.openxmlformats-package.relationships+xml"/>
  <Default Extension="emf" ContentType="image/x-emf"/>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embeddings/oleObject1.bin" ContentType="application/vnd.openxmlformats-officedocument.oleObject"/>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embeddings/oleObject2.bin" ContentType="application/vnd.openxmlformats-officedocument.oleObject"/>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embeddings/oleObject3.bin" ContentType="application/vnd.openxmlformats-officedocument.oleObject"/>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5" Type="http://schemas.openxmlformats.org/officeDocument/2006/relationships/custom-properties" Target="docProps/custom.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50" r:id="rId1"/>
  </p:sldMasterIdLst>
  <p:notesMasterIdLst>
    <p:notesMasterId r:id="rId52"/>
  </p:notesMasterIdLst>
  <p:handoutMasterIdLst>
    <p:handoutMasterId r:id="rId53"/>
  </p:handoutMasterIdLst>
  <p:sldIdLst>
    <p:sldId id="256" r:id="rId2"/>
    <p:sldId id="267" r:id="rId3"/>
    <p:sldId id="263" r:id="rId4"/>
    <p:sldId id="289" r:id="rId5"/>
    <p:sldId id="298" r:id="rId6"/>
    <p:sldId id="299" r:id="rId7"/>
    <p:sldId id="323" r:id="rId8"/>
    <p:sldId id="329" r:id="rId9"/>
    <p:sldId id="294" r:id="rId10"/>
    <p:sldId id="295" r:id="rId11"/>
    <p:sldId id="296" r:id="rId12"/>
    <p:sldId id="330" r:id="rId13"/>
    <p:sldId id="304" r:id="rId14"/>
    <p:sldId id="281" r:id="rId15"/>
    <p:sldId id="297" r:id="rId16"/>
    <p:sldId id="300" r:id="rId17"/>
    <p:sldId id="305" r:id="rId18"/>
    <p:sldId id="335" r:id="rId19"/>
    <p:sldId id="334" r:id="rId20"/>
    <p:sldId id="310" r:id="rId21"/>
    <p:sldId id="311" r:id="rId22"/>
    <p:sldId id="312" r:id="rId23"/>
    <p:sldId id="314" r:id="rId24"/>
    <p:sldId id="313" r:id="rId25"/>
    <p:sldId id="309" r:id="rId26"/>
    <p:sldId id="308" r:id="rId27"/>
    <p:sldId id="316" r:id="rId28"/>
    <p:sldId id="306" r:id="rId29"/>
    <p:sldId id="336" r:id="rId30"/>
    <p:sldId id="338" r:id="rId31"/>
    <p:sldId id="331" r:id="rId32"/>
    <p:sldId id="337" r:id="rId33"/>
    <p:sldId id="324" r:id="rId34"/>
    <p:sldId id="268" r:id="rId35"/>
    <p:sldId id="279" r:id="rId36"/>
    <p:sldId id="332" r:id="rId37"/>
    <p:sldId id="333" r:id="rId38"/>
    <p:sldId id="273" r:id="rId39"/>
    <p:sldId id="274" r:id="rId40"/>
    <p:sldId id="272" r:id="rId41"/>
    <p:sldId id="275" r:id="rId42"/>
    <p:sldId id="277" r:id="rId43"/>
    <p:sldId id="271" r:id="rId44"/>
    <p:sldId id="276" r:id="rId45"/>
    <p:sldId id="278" r:id="rId46"/>
    <p:sldId id="328" r:id="rId47"/>
    <p:sldId id="284" r:id="rId48"/>
    <p:sldId id="285" r:id="rId49"/>
    <p:sldId id="286" r:id="rId50"/>
    <p:sldId id="287" r:id="rId51"/>
  </p:sldIdLst>
  <p:sldSz cx="9144000" cy="6858000" type="screen4x3"/>
  <p:notesSz cx="7112000" cy="9448800"/>
  <p:defaultTextStyle>
    <a:defPPr>
      <a:defRPr lang="en-US"/>
    </a:defPPr>
    <a:lvl1pPr algn="ctr" rtl="0" eaLnBrk="0" fontAlgn="base" hangingPunct="0">
      <a:spcBef>
        <a:spcPct val="0"/>
      </a:spcBef>
      <a:spcAft>
        <a:spcPct val="0"/>
      </a:spcAft>
      <a:defRPr sz="4000" kern="1200">
        <a:solidFill>
          <a:schemeClr val="bg1"/>
        </a:solidFill>
        <a:latin typeface="Univers 67 CondensedBold" charset="0"/>
        <a:ea typeface="ＭＳ Ｐゴシック" charset="0"/>
        <a:cs typeface="+mn-cs"/>
      </a:defRPr>
    </a:lvl1pPr>
    <a:lvl2pPr marL="457200" algn="ctr" rtl="0" eaLnBrk="0" fontAlgn="base" hangingPunct="0">
      <a:spcBef>
        <a:spcPct val="0"/>
      </a:spcBef>
      <a:spcAft>
        <a:spcPct val="0"/>
      </a:spcAft>
      <a:defRPr sz="4000" kern="1200">
        <a:solidFill>
          <a:schemeClr val="bg1"/>
        </a:solidFill>
        <a:latin typeface="Univers 67 CondensedBold" charset="0"/>
        <a:ea typeface="ＭＳ Ｐゴシック" charset="0"/>
        <a:cs typeface="+mn-cs"/>
      </a:defRPr>
    </a:lvl2pPr>
    <a:lvl3pPr marL="914400" algn="ctr" rtl="0" eaLnBrk="0" fontAlgn="base" hangingPunct="0">
      <a:spcBef>
        <a:spcPct val="0"/>
      </a:spcBef>
      <a:spcAft>
        <a:spcPct val="0"/>
      </a:spcAft>
      <a:defRPr sz="4000" kern="1200">
        <a:solidFill>
          <a:schemeClr val="bg1"/>
        </a:solidFill>
        <a:latin typeface="Univers 67 CondensedBold" charset="0"/>
        <a:ea typeface="ＭＳ Ｐゴシック" charset="0"/>
        <a:cs typeface="+mn-cs"/>
      </a:defRPr>
    </a:lvl3pPr>
    <a:lvl4pPr marL="1371600" algn="ctr" rtl="0" eaLnBrk="0" fontAlgn="base" hangingPunct="0">
      <a:spcBef>
        <a:spcPct val="0"/>
      </a:spcBef>
      <a:spcAft>
        <a:spcPct val="0"/>
      </a:spcAft>
      <a:defRPr sz="4000" kern="1200">
        <a:solidFill>
          <a:schemeClr val="bg1"/>
        </a:solidFill>
        <a:latin typeface="Univers 67 CondensedBold" charset="0"/>
        <a:ea typeface="ＭＳ Ｐゴシック" charset="0"/>
        <a:cs typeface="+mn-cs"/>
      </a:defRPr>
    </a:lvl4pPr>
    <a:lvl5pPr marL="1828800" algn="ctr" rtl="0" eaLnBrk="0" fontAlgn="base" hangingPunct="0">
      <a:spcBef>
        <a:spcPct val="0"/>
      </a:spcBef>
      <a:spcAft>
        <a:spcPct val="0"/>
      </a:spcAft>
      <a:defRPr sz="4000" kern="1200">
        <a:solidFill>
          <a:schemeClr val="bg1"/>
        </a:solidFill>
        <a:latin typeface="Univers 67 CondensedBold" charset="0"/>
        <a:ea typeface="ＭＳ Ｐゴシック" charset="0"/>
        <a:cs typeface="+mn-cs"/>
      </a:defRPr>
    </a:lvl5pPr>
    <a:lvl6pPr marL="2286000" algn="l" defTabSz="457200" rtl="0" eaLnBrk="1" latinLnBrk="0" hangingPunct="1">
      <a:defRPr sz="4000" kern="1200">
        <a:solidFill>
          <a:schemeClr val="bg1"/>
        </a:solidFill>
        <a:latin typeface="Univers 67 CondensedBold" charset="0"/>
        <a:ea typeface="ＭＳ Ｐゴシック" charset="0"/>
        <a:cs typeface="+mn-cs"/>
      </a:defRPr>
    </a:lvl6pPr>
    <a:lvl7pPr marL="2743200" algn="l" defTabSz="457200" rtl="0" eaLnBrk="1" latinLnBrk="0" hangingPunct="1">
      <a:defRPr sz="4000" kern="1200">
        <a:solidFill>
          <a:schemeClr val="bg1"/>
        </a:solidFill>
        <a:latin typeface="Univers 67 CondensedBold" charset="0"/>
        <a:ea typeface="ＭＳ Ｐゴシック" charset="0"/>
        <a:cs typeface="+mn-cs"/>
      </a:defRPr>
    </a:lvl7pPr>
    <a:lvl8pPr marL="3200400" algn="l" defTabSz="457200" rtl="0" eaLnBrk="1" latinLnBrk="0" hangingPunct="1">
      <a:defRPr sz="4000" kern="1200">
        <a:solidFill>
          <a:schemeClr val="bg1"/>
        </a:solidFill>
        <a:latin typeface="Univers 67 CondensedBold" charset="0"/>
        <a:ea typeface="ＭＳ Ｐゴシック" charset="0"/>
        <a:cs typeface="+mn-cs"/>
      </a:defRPr>
    </a:lvl8pPr>
    <a:lvl9pPr marL="3657600" algn="l" defTabSz="457200" rtl="0" eaLnBrk="1" latinLnBrk="0" hangingPunct="1">
      <a:defRPr sz="4000" kern="1200">
        <a:solidFill>
          <a:schemeClr val="bg1"/>
        </a:solidFill>
        <a:latin typeface="Univers 67 CondensedBold" charset="0"/>
        <a:ea typeface="ＭＳ Ｐゴシック" charset="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00"/>
    <a:srgbClr val="00CC66"/>
    <a:srgbClr val="0099FF"/>
    <a:srgbClr val="FF66CC"/>
    <a:srgbClr val="FDE1D3"/>
    <a:srgbClr val="F5F5F5"/>
    <a:srgbClr val="EAEAEA"/>
    <a:srgbClr val="FF0066"/>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45" autoAdjust="0"/>
    <p:restoredTop sz="86479" autoAdjust="0"/>
  </p:normalViewPr>
  <p:slideViewPr>
    <p:cSldViewPr snapToGrid="0">
      <p:cViewPr varScale="1">
        <p:scale>
          <a:sx n="109" d="100"/>
          <a:sy n="109" d="100"/>
        </p:scale>
        <p:origin x="-400" y="-104"/>
      </p:cViewPr>
      <p:guideLst>
        <p:guide orient="horz" pos="2160"/>
        <p:guide pos="2880"/>
      </p:guideLst>
    </p:cSldViewPr>
  </p:slideViewPr>
  <p:outlineViewPr>
    <p:cViewPr>
      <p:scale>
        <a:sx n="33" d="100"/>
        <a:sy n="33" d="100"/>
      </p:scale>
      <p:origin x="0" y="30792"/>
    </p:cViewPr>
    <p:sldLst>
      <p:sld r:id="rId1" collapse="1"/>
      <p:sld r:id="rId2" collapse="1"/>
      <p:sld r:id="rId3" collapse="1"/>
      <p:sld r:id="rId4" collapse="1"/>
    </p:sldLst>
  </p:outlineViewPr>
  <p:notesTextViewPr>
    <p:cViewPr>
      <p:scale>
        <a:sx n="100" d="100"/>
        <a:sy n="100" d="100"/>
      </p:scale>
      <p:origin x="0" y="0"/>
    </p:cViewPr>
  </p:notesTextViewPr>
  <p:sorterViewPr>
    <p:cViewPr>
      <p:scale>
        <a:sx n="66" d="100"/>
        <a:sy n="66" d="100"/>
      </p:scale>
      <p:origin x="0" y="691"/>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slide" Target="slides/slide49.xml"/><Relationship Id="rId51" Type="http://schemas.openxmlformats.org/officeDocument/2006/relationships/slide" Target="slides/slide50.xml"/><Relationship Id="rId52" Type="http://schemas.openxmlformats.org/officeDocument/2006/relationships/notesMaster" Target="notesMasters/notesMaster1.xml"/><Relationship Id="rId53" Type="http://schemas.openxmlformats.org/officeDocument/2006/relationships/handoutMaster" Target="handoutMasters/handoutMaster1.xml"/><Relationship Id="rId54" Type="http://schemas.openxmlformats.org/officeDocument/2006/relationships/printerSettings" Target="printerSettings/printerSettings1.bin"/><Relationship Id="rId55" Type="http://schemas.openxmlformats.org/officeDocument/2006/relationships/presProps" Target="presProps.xml"/><Relationship Id="rId56" Type="http://schemas.openxmlformats.org/officeDocument/2006/relationships/viewProps" Target="viewProps.xml"/><Relationship Id="rId57" Type="http://schemas.openxmlformats.org/officeDocument/2006/relationships/theme" Target="theme/theme1.xml"/><Relationship Id="rId58"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slide" Target="slides/slide47.xml"/><Relationship Id="rId49" Type="http://schemas.openxmlformats.org/officeDocument/2006/relationships/slide" Target="slides/slide4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_rels/viewProps.xml.rels><?xml version="1.0" encoding="UTF-8" standalone="yes"?>
<Relationships xmlns="http://schemas.openxmlformats.org/package/2006/relationships"><Relationship Id="rId3" Type="http://schemas.openxmlformats.org/officeDocument/2006/relationships/slide" Target="slides/slide43.xml"/><Relationship Id="rId4" Type="http://schemas.openxmlformats.org/officeDocument/2006/relationships/slide" Target="slides/slide44.xml"/><Relationship Id="rId1" Type="http://schemas.openxmlformats.org/officeDocument/2006/relationships/slide" Target="slides/slide11.xml"/><Relationship Id="rId2" Type="http://schemas.openxmlformats.org/officeDocument/2006/relationships/slide" Target="slides/slide42.xml"/></Relationships>
</file>

<file path=ppt/drawings/_rels/vmlDrawing1.vml.rels><?xml version="1.0" encoding="UTF-8" standalone="yes"?>
<Relationships xmlns="http://schemas.openxmlformats.org/package/2006/relationships"><Relationship Id="rId1" Type="http://schemas.openxmlformats.org/officeDocument/2006/relationships/image" Target="NULL"/></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e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5.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hdr" sz="quarter"/>
          </p:nvPr>
        </p:nvSpPr>
        <p:spPr bwMode="auto">
          <a:xfrm>
            <a:off x="0" y="0"/>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t" anchorCtr="0" compatLnSpc="1">
            <a:prstTxWarp prst="textNoShape">
              <a:avLst/>
            </a:prstTxWarp>
          </a:bodyPr>
          <a:lstStyle>
            <a:lvl1pPr algn="l" defTabSz="946150">
              <a:defRPr sz="1200">
                <a:solidFill>
                  <a:schemeClr val="tx1"/>
                </a:solidFill>
                <a:latin typeface="Times" charset="0"/>
              </a:defRPr>
            </a:lvl1pPr>
          </a:lstStyle>
          <a:p>
            <a:endParaRPr lang="en-US"/>
          </a:p>
        </p:txBody>
      </p:sp>
      <p:sp>
        <p:nvSpPr>
          <p:cNvPr id="13315" name="Rectangle 3"/>
          <p:cNvSpPr>
            <a:spLocks noGrp="1" noChangeArrowheads="1"/>
          </p:cNvSpPr>
          <p:nvPr>
            <p:ph type="dt" sz="quarter" idx="1"/>
          </p:nvPr>
        </p:nvSpPr>
        <p:spPr bwMode="auto">
          <a:xfrm>
            <a:off x="4029075" y="0"/>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t" anchorCtr="0" compatLnSpc="1">
            <a:prstTxWarp prst="textNoShape">
              <a:avLst/>
            </a:prstTxWarp>
          </a:bodyPr>
          <a:lstStyle>
            <a:lvl1pPr algn="r" defTabSz="946150">
              <a:defRPr sz="1200">
                <a:solidFill>
                  <a:schemeClr val="tx1"/>
                </a:solidFill>
                <a:latin typeface="Times" charset="0"/>
              </a:defRPr>
            </a:lvl1pPr>
          </a:lstStyle>
          <a:p>
            <a:endParaRPr lang="en-US"/>
          </a:p>
        </p:txBody>
      </p:sp>
      <p:sp>
        <p:nvSpPr>
          <p:cNvPr id="13316" name="Rectangle 4"/>
          <p:cNvSpPr>
            <a:spLocks noGrp="1" noChangeArrowheads="1"/>
          </p:cNvSpPr>
          <p:nvPr>
            <p:ph type="ftr" sz="quarter" idx="2"/>
          </p:nvPr>
        </p:nvSpPr>
        <p:spPr bwMode="auto">
          <a:xfrm>
            <a:off x="0" y="8975725"/>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b" anchorCtr="0" compatLnSpc="1">
            <a:prstTxWarp prst="textNoShape">
              <a:avLst/>
            </a:prstTxWarp>
          </a:bodyPr>
          <a:lstStyle>
            <a:lvl1pPr algn="l" defTabSz="946150">
              <a:defRPr sz="1200">
                <a:solidFill>
                  <a:schemeClr val="tx1"/>
                </a:solidFill>
                <a:latin typeface="Times" charset="0"/>
              </a:defRPr>
            </a:lvl1pPr>
          </a:lstStyle>
          <a:p>
            <a:endParaRPr lang="en-US"/>
          </a:p>
        </p:txBody>
      </p:sp>
      <p:sp>
        <p:nvSpPr>
          <p:cNvPr id="13317" name="Rectangle 5"/>
          <p:cNvSpPr>
            <a:spLocks noGrp="1" noChangeArrowheads="1"/>
          </p:cNvSpPr>
          <p:nvPr>
            <p:ph type="sldNum" sz="quarter" idx="3"/>
          </p:nvPr>
        </p:nvSpPr>
        <p:spPr bwMode="auto">
          <a:xfrm>
            <a:off x="4029075" y="8975725"/>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b" anchorCtr="0" compatLnSpc="1">
            <a:prstTxWarp prst="textNoShape">
              <a:avLst/>
            </a:prstTxWarp>
          </a:bodyPr>
          <a:lstStyle>
            <a:lvl1pPr algn="r" defTabSz="946150">
              <a:defRPr sz="1200">
                <a:solidFill>
                  <a:schemeClr val="tx1"/>
                </a:solidFill>
                <a:latin typeface="Times" charset="0"/>
              </a:defRPr>
            </a:lvl1pPr>
          </a:lstStyle>
          <a:p>
            <a:fld id="{71C3D9B1-6CBF-9F44-99A8-BAED9636098B}" type="slidenum">
              <a:rPr lang="en-US"/>
              <a:pPr/>
              <a:t>‹#›</a:t>
            </a:fld>
            <a:endParaRPr lang="en-US"/>
          </a:p>
        </p:txBody>
      </p:sp>
    </p:spTree>
    <p:extLst>
      <p:ext uri="{BB962C8B-B14F-4D97-AF65-F5344CB8AC3E}">
        <p14:creationId xmlns:p14="http://schemas.microsoft.com/office/powerpoint/2010/main" val="21697279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t" anchorCtr="0" compatLnSpc="1">
            <a:prstTxWarp prst="textNoShape">
              <a:avLst/>
            </a:prstTxWarp>
          </a:bodyPr>
          <a:lstStyle>
            <a:lvl1pPr algn="l" defTabSz="946150">
              <a:defRPr sz="1200">
                <a:solidFill>
                  <a:schemeClr val="tx1"/>
                </a:solidFill>
                <a:latin typeface="Times" charset="0"/>
              </a:defRPr>
            </a:lvl1pPr>
          </a:lstStyle>
          <a:p>
            <a:endParaRPr lang="en-US"/>
          </a:p>
        </p:txBody>
      </p:sp>
      <p:sp>
        <p:nvSpPr>
          <p:cNvPr id="15363" name="Rectangle 3"/>
          <p:cNvSpPr>
            <a:spLocks noGrp="1" noChangeArrowheads="1"/>
          </p:cNvSpPr>
          <p:nvPr>
            <p:ph type="dt" idx="1"/>
          </p:nvPr>
        </p:nvSpPr>
        <p:spPr bwMode="auto">
          <a:xfrm>
            <a:off x="4029075" y="0"/>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t" anchorCtr="0" compatLnSpc="1">
            <a:prstTxWarp prst="textNoShape">
              <a:avLst/>
            </a:prstTxWarp>
          </a:bodyPr>
          <a:lstStyle>
            <a:lvl1pPr algn="r" defTabSz="946150">
              <a:defRPr sz="1200">
                <a:solidFill>
                  <a:schemeClr val="tx1"/>
                </a:solidFill>
                <a:latin typeface="Times" charset="0"/>
              </a:defRPr>
            </a:lvl1pPr>
          </a:lstStyle>
          <a:p>
            <a:endParaRPr lang="en-US"/>
          </a:p>
        </p:txBody>
      </p:sp>
      <p:sp>
        <p:nvSpPr>
          <p:cNvPr id="15364" name="Rectangle 4"/>
          <p:cNvSpPr>
            <a:spLocks noChangeArrowheads="1" noTextEdit="1"/>
          </p:cNvSpPr>
          <p:nvPr>
            <p:ph type="sldImg" idx="2"/>
          </p:nvPr>
        </p:nvSpPr>
        <p:spPr bwMode="auto">
          <a:xfrm>
            <a:off x="1193800" y="708025"/>
            <a:ext cx="4724400" cy="35433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53640926-AAD7-44d8-BBD7-CCE9431645EC}">
              <a14:shadowObscured xmlns:a14="http://schemas.microsoft.com/office/drawing/2010/main" val="1"/>
            </a:ext>
          </a:extLst>
        </p:spPr>
      </p:sp>
      <p:sp>
        <p:nvSpPr>
          <p:cNvPr id="15365" name="Rectangle 5"/>
          <p:cNvSpPr>
            <a:spLocks noGrp="1" noChangeArrowheads="1"/>
          </p:cNvSpPr>
          <p:nvPr>
            <p:ph type="body" sz="quarter" idx="3"/>
          </p:nvPr>
        </p:nvSpPr>
        <p:spPr bwMode="auto">
          <a:xfrm>
            <a:off x="949325" y="4489450"/>
            <a:ext cx="5213350" cy="4251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5366" name="Rectangle 6"/>
          <p:cNvSpPr>
            <a:spLocks noGrp="1" noChangeArrowheads="1"/>
          </p:cNvSpPr>
          <p:nvPr>
            <p:ph type="ftr" sz="quarter" idx="4"/>
          </p:nvPr>
        </p:nvSpPr>
        <p:spPr bwMode="auto">
          <a:xfrm>
            <a:off x="0" y="8975725"/>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b" anchorCtr="0" compatLnSpc="1">
            <a:prstTxWarp prst="textNoShape">
              <a:avLst/>
            </a:prstTxWarp>
          </a:bodyPr>
          <a:lstStyle>
            <a:lvl1pPr algn="l" defTabSz="946150">
              <a:defRPr sz="1200">
                <a:solidFill>
                  <a:schemeClr val="tx1"/>
                </a:solidFill>
                <a:latin typeface="Times" charset="0"/>
              </a:defRPr>
            </a:lvl1pPr>
          </a:lstStyle>
          <a:p>
            <a:endParaRPr lang="en-US"/>
          </a:p>
        </p:txBody>
      </p:sp>
      <p:sp>
        <p:nvSpPr>
          <p:cNvPr id="15367" name="Rectangle 7"/>
          <p:cNvSpPr>
            <a:spLocks noGrp="1" noChangeArrowheads="1"/>
          </p:cNvSpPr>
          <p:nvPr>
            <p:ph type="sldNum" sz="quarter" idx="5"/>
          </p:nvPr>
        </p:nvSpPr>
        <p:spPr bwMode="auto">
          <a:xfrm>
            <a:off x="4029075" y="8975725"/>
            <a:ext cx="3082925" cy="47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4603" tIns="47302" rIns="94603" bIns="47302" numCol="1" anchor="b" anchorCtr="0" compatLnSpc="1">
            <a:prstTxWarp prst="textNoShape">
              <a:avLst/>
            </a:prstTxWarp>
          </a:bodyPr>
          <a:lstStyle>
            <a:lvl1pPr algn="r" defTabSz="946150">
              <a:defRPr sz="1200">
                <a:solidFill>
                  <a:schemeClr val="tx1"/>
                </a:solidFill>
                <a:latin typeface="Times" charset="0"/>
              </a:defRPr>
            </a:lvl1pPr>
          </a:lstStyle>
          <a:p>
            <a:fld id="{F707C61D-3D1F-E545-8750-007637A456DB}" type="slidenum">
              <a:rPr lang="en-US"/>
              <a:pPr/>
              <a:t>‹#›</a:t>
            </a:fld>
            <a:endParaRPr lang="en-US"/>
          </a:p>
        </p:txBody>
      </p:sp>
    </p:spTree>
    <p:extLst>
      <p:ext uri="{BB962C8B-B14F-4D97-AF65-F5344CB8AC3E}">
        <p14:creationId xmlns:p14="http://schemas.microsoft.com/office/powerpoint/2010/main" val="16246915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Times"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Times"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Times"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Times" charset="0"/>
        <a:ea typeface="ＭＳ Ｐゴシック" charset="0"/>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7.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8.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9.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0.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6DBB760-A8A2-F74E-B13F-3AA61748C6C5}" type="slidenum">
              <a:rPr lang="en-US"/>
              <a:pPr/>
              <a:t>1</a:t>
            </a:fld>
            <a:endParaRPr lang="en-US"/>
          </a:p>
        </p:txBody>
      </p:sp>
      <p:sp>
        <p:nvSpPr>
          <p:cNvPr id="17203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720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8047D9-FBE3-2845-B4CF-62190ED56AAD}" type="slidenum">
              <a:rPr lang="en-US"/>
              <a:pPr/>
              <a:t>2</a:t>
            </a:fld>
            <a:endParaRPr lang="en-US"/>
          </a:p>
        </p:txBody>
      </p:sp>
      <p:sp>
        <p:nvSpPr>
          <p:cNvPr id="17408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740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1F9BC1A-2ABE-DC41-AE36-B1C9E4162EDB}" type="slidenum">
              <a:rPr lang="en-US"/>
              <a:pPr/>
              <a:t>3</a:t>
            </a:fld>
            <a:endParaRPr lang="en-US"/>
          </a:p>
        </p:txBody>
      </p:sp>
      <p:sp>
        <p:nvSpPr>
          <p:cNvPr id="17510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751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37C81D2-DD0E-1F4E-B5DF-5F414B5B0913}" type="slidenum">
              <a:rPr lang="en-US"/>
              <a:pPr/>
              <a:t>4</a:t>
            </a:fld>
            <a:endParaRPr lang="en-US"/>
          </a:p>
        </p:txBody>
      </p:sp>
      <p:sp>
        <p:nvSpPr>
          <p:cNvPr id="17613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761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B1639B8-5353-8A40-B758-9DF2BD99CE0E}" type="slidenum">
              <a:rPr lang="en-US"/>
              <a:pPr/>
              <a:t>5</a:t>
            </a:fld>
            <a:endParaRPr lang="en-US"/>
          </a:p>
        </p:txBody>
      </p:sp>
      <p:sp>
        <p:nvSpPr>
          <p:cNvPr id="17715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771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B063288-4460-D348-897F-A8640012D391}" type="slidenum">
              <a:rPr lang="en-US"/>
              <a:pPr/>
              <a:t>6</a:t>
            </a:fld>
            <a:endParaRPr lang="en-US"/>
          </a:p>
        </p:txBody>
      </p:sp>
      <p:sp>
        <p:nvSpPr>
          <p:cNvPr id="17817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78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85355D8-97BF-6E4D-8E48-E59D715EBCC0}" type="slidenum">
              <a:rPr lang="en-US"/>
              <a:pPr/>
              <a:t>7</a:t>
            </a:fld>
            <a:endParaRPr lang="en-US"/>
          </a:p>
        </p:txBody>
      </p:sp>
      <p:sp>
        <p:nvSpPr>
          <p:cNvPr id="17920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792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48C424-3243-324C-9638-B5E5272B8CE1}" type="slidenum">
              <a:rPr lang="en-US"/>
              <a:pPr/>
              <a:t>8</a:t>
            </a:fld>
            <a:endParaRPr lang="en-US"/>
          </a:p>
        </p:txBody>
      </p:sp>
      <p:sp>
        <p:nvSpPr>
          <p:cNvPr id="23654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365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E3FB3B-1525-5343-9A12-E6E690192179}" type="slidenum">
              <a:rPr lang="en-US"/>
              <a:pPr/>
              <a:t>9</a:t>
            </a:fld>
            <a:endParaRPr lang="en-US"/>
          </a:p>
        </p:txBody>
      </p:sp>
      <p:sp>
        <p:nvSpPr>
          <p:cNvPr id="18022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0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C5ED23A-0F1A-5449-9123-0BF098DF8ACF}" type="slidenum">
              <a:rPr lang="en-US"/>
              <a:pPr/>
              <a:t>10</a:t>
            </a:fld>
            <a:endParaRPr lang="en-US"/>
          </a:p>
        </p:txBody>
      </p:sp>
      <p:sp>
        <p:nvSpPr>
          <p:cNvPr id="18125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12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4BE9B0-1AAB-7D41-960C-0BD5F803671F}" type="slidenum">
              <a:rPr lang="en-US"/>
              <a:pPr/>
              <a:t>11</a:t>
            </a:fld>
            <a:endParaRPr lang="en-US"/>
          </a:p>
        </p:txBody>
      </p:sp>
      <p:sp>
        <p:nvSpPr>
          <p:cNvPr id="18227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2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5AFF47-3D85-744D-A3DD-C17EBA884068}" type="slidenum">
              <a:rPr lang="en-US"/>
              <a:pPr/>
              <a:t>12</a:t>
            </a:fld>
            <a:endParaRPr lang="en-US"/>
          </a:p>
        </p:txBody>
      </p:sp>
      <p:sp>
        <p:nvSpPr>
          <p:cNvPr id="23859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385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CA81CFD-DE9E-FD43-A0C4-566078AFA655}" type="slidenum">
              <a:rPr lang="en-US"/>
              <a:pPr/>
              <a:t>13</a:t>
            </a:fld>
            <a:endParaRPr lang="en-US"/>
          </a:p>
        </p:txBody>
      </p:sp>
      <p:sp>
        <p:nvSpPr>
          <p:cNvPr id="18329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32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E1C0F5-4AA8-824F-A029-1AB4CCC4919F}" type="slidenum">
              <a:rPr lang="en-US"/>
              <a:pPr/>
              <a:t>14</a:t>
            </a:fld>
            <a:endParaRPr lang="en-US"/>
          </a:p>
        </p:txBody>
      </p:sp>
      <p:sp>
        <p:nvSpPr>
          <p:cNvPr id="18432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4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B4D6C26-7299-AE4F-81DC-8FC1E3A728B9}" type="slidenum">
              <a:rPr lang="en-US"/>
              <a:pPr/>
              <a:t>15</a:t>
            </a:fld>
            <a:endParaRPr lang="en-US"/>
          </a:p>
        </p:txBody>
      </p:sp>
      <p:sp>
        <p:nvSpPr>
          <p:cNvPr id="18534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53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1DC9033-E026-9647-B164-85F5113E2613}" type="slidenum">
              <a:rPr lang="en-US"/>
              <a:pPr/>
              <a:t>16</a:t>
            </a:fld>
            <a:endParaRPr lang="en-US"/>
          </a:p>
        </p:txBody>
      </p:sp>
      <p:sp>
        <p:nvSpPr>
          <p:cNvPr id="18637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6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98BEB4F-F8C8-924F-B989-1F040477F0BD}" type="slidenum">
              <a:rPr lang="en-US"/>
              <a:pPr/>
              <a:t>17</a:t>
            </a:fld>
            <a:endParaRPr lang="en-US"/>
          </a:p>
        </p:txBody>
      </p:sp>
      <p:sp>
        <p:nvSpPr>
          <p:cNvPr id="18739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73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FE4DA36-172E-9443-A0BB-7E1A67E65FCB}" type="slidenum">
              <a:rPr lang="en-US"/>
              <a:pPr/>
              <a:t>20</a:t>
            </a:fld>
            <a:endParaRPr lang="en-US"/>
          </a:p>
        </p:txBody>
      </p:sp>
      <p:sp>
        <p:nvSpPr>
          <p:cNvPr id="18841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84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45172BA-AA8C-D449-BF7B-E095EA0B9FEF}" type="slidenum">
              <a:rPr lang="en-US"/>
              <a:pPr/>
              <a:t>21</a:t>
            </a:fld>
            <a:endParaRPr lang="en-US"/>
          </a:p>
        </p:txBody>
      </p:sp>
      <p:sp>
        <p:nvSpPr>
          <p:cNvPr id="18944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894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4B376AA-021A-0147-B532-00D2B1BC6E89}" type="slidenum">
              <a:rPr lang="en-US"/>
              <a:pPr/>
              <a:t>22</a:t>
            </a:fld>
            <a:endParaRPr lang="en-US"/>
          </a:p>
        </p:txBody>
      </p:sp>
      <p:sp>
        <p:nvSpPr>
          <p:cNvPr id="19046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0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873EDAF-E484-DE4E-AAE7-4C14E03B501C}" type="slidenum">
              <a:rPr lang="en-US"/>
              <a:pPr/>
              <a:t>23</a:t>
            </a:fld>
            <a:endParaRPr lang="en-US"/>
          </a:p>
        </p:txBody>
      </p:sp>
      <p:sp>
        <p:nvSpPr>
          <p:cNvPr id="19149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14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FA26DA-1284-394E-9E73-CA7F78CFD532}" type="slidenum">
              <a:rPr lang="en-US"/>
              <a:pPr/>
              <a:t>24</a:t>
            </a:fld>
            <a:endParaRPr lang="en-US"/>
          </a:p>
        </p:txBody>
      </p:sp>
      <p:sp>
        <p:nvSpPr>
          <p:cNvPr id="19251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2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4A03FF4-CD09-1A4A-B754-A1558C40CEF7}" type="slidenum">
              <a:rPr lang="en-US"/>
              <a:pPr/>
              <a:t>25</a:t>
            </a:fld>
            <a:endParaRPr lang="en-US"/>
          </a:p>
        </p:txBody>
      </p:sp>
      <p:sp>
        <p:nvSpPr>
          <p:cNvPr id="19353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35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50B359-5F0B-0A43-8A8D-079C88B9E5C2}" type="slidenum">
              <a:rPr lang="en-US"/>
              <a:pPr/>
              <a:t>26</a:t>
            </a:fld>
            <a:endParaRPr lang="en-US"/>
          </a:p>
        </p:txBody>
      </p:sp>
      <p:sp>
        <p:nvSpPr>
          <p:cNvPr id="19456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4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BA67A2-3C6E-314A-AF32-5B00BB605C49}" type="slidenum">
              <a:rPr lang="en-US"/>
              <a:pPr/>
              <a:t>27</a:t>
            </a:fld>
            <a:endParaRPr lang="en-US"/>
          </a:p>
        </p:txBody>
      </p:sp>
      <p:sp>
        <p:nvSpPr>
          <p:cNvPr id="19558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55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47C846-B870-E147-846A-A5DB1DD44034}" type="slidenum">
              <a:rPr lang="en-US"/>
              <a:pPr/>
              <a:t>28</a:t>
            </a:fld>
            <a:endParaRPr lang="en-US"/>
          </a:p>
        </p:txBody>
      </p:sp>
      <p:sp>
        <p:nvSpPr>
          <p:cNvPr id="19661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6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A390C14-07C5-F745-BE6D-5776BC2B17BD}" type="slidenum">
              <a:rPr lang="en-US"/>
              <a:pPr/>
              <a:t>31</a:t>
            </a:fld>
            <a:endParaRPr lang="en-US"/>
          </a:p>
        </p:txBody>
      </p:sp>
      <p:sp>
        <p:nvSpPr>
          <p:cNvPr id="24781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478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3407F69-D188-CD4A-BDDA-62F5119480D9}" type="slidenum">
              <a:rPr lang="en-US"/>
              <a:pPr/>
              <a:t>33</a:t>
            </a:fld>
            <a:endParaRPr lang="en-US"/>
          </a:p>
        </p:txBody>
      </p:sp>
      <p:sp>
        <p:nvSpPr>
          <p:cNvPr id="19865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198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3DF19E5-E0B1-7C4A-ADBB-493F0DFDEA92}" type="slidenum">
              <a:rPr lang="en-US"/>
              <a:pPr/>
              <a:t>34</a:t>
            </a:fld>
            <a:endParaRPr lang="en-US"/>
          </a:p>
        </p:txBody>
      </p:sp>
      <p:sp>
        <p:nvSpPr>
          <p:cNvPr id="21709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170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FD408B0-0A30-D04A-A471-B63C48935F84}" type="slidenum">
              <a:rPr lang="en-US"/>
              <a:pPr/>
              <a:t>35</a:t>
            </a:fld>
            <a:endParaRPr lang="en-US"/>
          </a:p>
        </p:txBody>
      </p:sp>
      <p:sp>
        <p:nvSpPr>
          <p:cNvPr id="21811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181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11FAD1-48AE-534C-9521-F490E8C153DF}" type="slidenum">
              <a:rPr lang="en-US"/>
              <a:pPr/>
              <a:t>36</a:t>
            </a:fld>
            <a:endParaRPr lang="en-US"/>
          </a:p>
        </p:txBody>
      </p:sp>
      <p:sp>
        <p:nvSpPr>
          <p:cNvPr id="24883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488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24BEE71-6CF2-9349-B34F-AA841AB67319}" type="slidenum">
              <a:rPr lang="en-US"/>
              <a:pPr/>
              <a:t>37</a:t>
            </a:fld>
            <a:endParaRPr lang="en-US"/>
          </a:p>
        </p:txBody>
      </p:sp>
      <p:sp>
        <p:nvSpPr>
          <p:cNvPr id="24985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498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DF873D6-8A2E-2F42-937E-6B062A8B7F15}" type="slidenum">
              <a:rPr lang="en-US"/>
              <a:pPr/>
              <a:t>38</a:t>
            </a:fld>
            <a:endParaRPr lang="en-US"/>
          </a:p>
        </p:txBody>
      </p:sp>
      <p:sp>
        <p:nvSpPr>
          <p:cNvPr id="21913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191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9036371-8E4C-8C46-AEC8-8BA1EE744ECA}" type="slidenum">
              <a:rPr lang="en-US"/>
              <a:pPr/>
              <a:t>39</a:t>
            </a:fld>
            <a:endParaRPr lang="en-US"/>
          </a:p>
        </p:txBody>
      </p:sp>
      <p:sp>
        <p:nvSpPr>
          <p:cNvPr id="22016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0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11F3507-A05B-8E4E-9350-6A18B7CC44BD}" type="slidenum">
              <a:rPr lang="en-US"/>
              <a:pPr/>
              <a:t>40</a:t>
            </a:fld>
            <a:endParaRPr lang="en-US"/>
          </a:p>
        </p:txBody>
      </p:sp>
      <p:sp>
        <p:nvSpPr>
          <p:cNvPr id="22118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11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CD44BD3-3003-E642-8F03-944EB3EDFB4D}" type="slidenum">
              <a:rPr lang="en-US"/>
              <a:pPr/>
              <a:t>41</a:t>
            </a:fld>
            <a:endParaRPr lang="en-US"/>
          </a:p>
        </p:txBody>
      </p:sp>
      <p:sp>
        <p:nvSpPr>
          <p:cNvPr id="22221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22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1D28AA6-E662-8643-99D9-A9690B913B9A}" type="slidenum">
              <a:rPr lang="en-US"/>
              <a:pPr/>
              <a:t>42</a:t>
            </a:fld>
            <a:endParaRPr lang="en-US"/>
          </a:p>
        </p:txBody>
      </p:sp>
      <p:sp>
        <p:nvSpPr>
          <p:cNvPr id="22323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32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79C1BE3-C0BC-3045-AEEA-F6CCD9CD6439}" type="slidenum">
              <a:rPr lang="en-US"/>
              <a:pPr/>
              <a:t>43</a:t>
            </a:fld>
            <a:endParaRPr lang="en-US"/>
          </a:p>
        </p:txBody>
      </p:sp>
      <p:sp>
        <p:nvSpPr>
          <p:cNvPr id="22425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42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7E4DA19-F379-AD4F-BD5A-E721A23C03F5}" type="slidenum">
              <a:rPr lang="en-US"/>
              <a:pPr/>
              <a:t>44</a:t>
            </a:fld>
            <a:endParaRPr lang="en-US"/>
          </a:p>
        </p:txBody>
      </p:sp>
      <p:sp>
        <p:nvSpPr>
          <p:cNvPr id="22528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52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3F1D1F4-625A-6043-99CA-D21283D9E633}" type="slidenum">
              <a:rPr lang="en-US"/>
              <a:pPr/>
              <a:t>45</a:t>
            </a:fld>
            <a:endParaRPr lang="en-US"/>
          </a:p>
        </p:txBody>
      </p:sp>
      <p:sp>
        <p:nvSpPr>
          <p:cNvPr id="22630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63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1E1EE0-5DE5-F640-94EA-D5047559DDF7}" type="slidenum">
              <a:rPr lang="en-US"/>
              <a:pPr/>
              <a:t>46</a:t>
            </a:fld>
            <a:endParaRPr lang="en-US"/>
          </a:p>
        </p:txBody>
      </p:sp>
      <p:sp>
        <p:nvSpPr>
          <p:cNvPr id="227330"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73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AD236D8-D74E-BA47-8A71-098EC196045B}" type="slidenum">
              <a:rPr lang="en-US"/>
              <a:pPr/>
              <a:t>47</a:t>
            </a:fld>
            <a:endParaRPr lang="en-US"/>
          </a:p>
        </p:txBody>
      </p:sp>
      <p:sp>
        <p:nvSpPr>
          <p:cNvPr id="228354"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83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007A8E-1D37-FA45-9B38-9A3008E2434F}" type="slidenum">
              <a:rPr lang="en-US"/>
              <a:pPr/>
              <a:t>48</a:t>
            </a:fld>
            <a:endParaRPr lang="en-US"/>
          </a:p>
        </p:txBody>
      </p:sp>
      <p:sp>
        <p:nvSpPr>
          <p:cNvPr id="229378"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293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1EF60BD-DD4D-7549-8D48-E5577FC5CD4D}" type="slidenum">
              <a:rPr lang="en-US"/>
              <a:pPr/>
              <a:t>49</a:t>
            </a:fld>
            <a:endParaRPr lang="en-US"/>
          </a:p>
        </p:txBody>
      </p:sp>
      <p:sp>
        <p:nvSpPr>
          <p:cNvPr id="230402"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304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F2FF75-32A3-8645-9CB9-47199D8057CD}" type="slidenum">
              <a:rPr lang="en-US"/>
              <a:pPr/>
              <a:t>50</a:t>
            </a:fld>
            <a:endParaRPr lang="en-US"/>
          </a:p>
        </p:txBody>
      </p:sp>
      <p:sp>
        <p:nvSpPr>
          <p:cNvPr id="231426" name="Rectangle 2"/>
          <p:cNvSpPr>
            <a:spLocks noChangeArrowheads="1" noTextEdit="1"/>
          </p:cNvSpPr>
          <p:nvPr>
            <p:ph type="sldImg"/>
          </p:nvPr>
        </p:nvSpPr>
        <p:spPr>
          <a:ln/>
          <a:extLst>
            <a:ext uri="{FAA26D3D-D897-4be2-8F04-BA451C77F1D7}">
              <ma14:placeholderFlag xmlns:ma14="http://schemas.microsoft.com/office/mac/drawingml/2011/main" val="1"/>
            </a:ext>
          </a:extLst>
        </p:spPr>
      </p:sp>
      <p:sp>
        <p:nvSpPr>
          <p:cNvPr id="231427"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4498" name="Rectangle 2"/>
          <p:cNvSpPr>
            <a:spLocks noGrp="1" noChangeArrowheads="1"/>
          </p:cNvSpPr>
          <p:nvPr>
            <p:ph type="ctrTitle"/>
          </p:nvPr>
        </p:nvSpPr>
        <p:spPr>
          <a:xfrm>
            <a:off x="685800" y="2130425"/>
            <a:ext cx="7772400" cy="1470025"/>
          </a:xfrm>
        </p:spPr>
        <p:txBody>
          <a:bodyPr/>
          <a:lstStyle>
            <a:lvl1pPr>
              <a:defRPr sz="2000"/>
            </a:lvl1pPr>
          </a:lstStyle>
          <a:p>
            <a:pPr lvl="0"/>
            <a:endParaRPr lang="en-GB" noProof="0" smtClean="0"/>
          </a:p>
        </p:txBody>
      </p:sp>
      <p:sp>
        <p:nvSpPr>
          <p:cNvPr id="234499" name="Rectangle 3"/>
          <p:cNvSpPr>
            <a:spLocks noGrp="1" noChangeArrowheads="1"/>
          </p:cNvSpPr>
          <p:nvPr>
            <p:ph type="dt" sz="half" idx="2"/>
          </p:nvPr>
        </p:nvSpPr>
        <p:spPr>
          <a:xfrm>
            <a:off x="457200" y="6245225"/>
            <a:ext cx="2133600" cy="476250"/>
          </a:xfrm>
        </p:spPr>
        <p:txBody>
          <a:bodyPr/>
          <a:lstStyle>
            <a:lvl1pPr>
              <a:defRPr/>
            </a:lvl1pPr>
          </a:lstStyle>
          <a:p>
            <a:endParaRPr lang="en-US"/>
          </a:p>
        </p:txBody>
      </p:sp>
      <p:sp>
        <p:nvSpPr>
          <p:cNvPr id="234500" name="Rectangle 4"/>
          <p:cNvSpPr>
            <a:spLocks noGrp="1" noChangeArrowheads="1"/>
          </p:cNvSpPr>
          <p:nvPr>
            <p:ph type="sldNum" sz="quarter" idx="4"/>
          </p:nvPr>
        </p:nvSpPr>
        <p:spPr>
          <a:xfrm>
            <a:off x="6553200" y="6245225"/>
            <a:ext cx="2133600" cy="476250"/>
          </a:xfrm>
        </p:spPr>
        <p:txBody>
          <a:bodyPr/>
          <a:lstStyle>
            <a:lvl1pPr>
              <a:defRPr/>
            </a:lvl1pPr>
          </a:lstStyle>
          <a:p>
            <a:fld id="{8FD6D75C-22B9-B048-AD7F-6A6BFB7D6594}" type="slidenum">
              <a:rPr lang="en-US"/>
              <a:pPr/>
              <a:t>‹#›</a:t>
            </a:fld>
            <a:endParaRPr lang="en-US"/>
          </a:p>
        </p:txBody>
      </p:sp>
      <p:pic>
        <p:nvPicPr>
          <p:cNvPr id="234501" name="Picture 5" descr="10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138" y="6624638"/>
            <a:ext cx="8858250" cy="80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234502" name="Picture 6" descr="Level 3 Logo"/>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85800" y="722313"/>
            <a:ext cx="2514600" cy="857250"/>
          </a:xfrm>
          <a:prstGeom prst="rect">
            <a:avLst/>
          </a:prstGeom>
          <a:noFill/>
          <a:extLst>
            <a:ext uri="{909E8E84-426E-40dd-AFC4-6F175D3DCCD1}">
              <a14:hiddenFill xmlns:a14="http://schemas.microsoft.com/office/drawing/2010/main">
                <a:solidFill>
                  <a:srgbClr val="FFFFFF"/>
                </a:solidFill>
              </a14:hiddenFill>
            </a:ext>
          </a:extLst>
        </p:spPr>
      </p:pic>
      <p:sp>
        <p:nvSpPr>
          <p:cNvPr id="234503" name="Rectangle 7"/>
          <p:cNvSpPr>
            <a:spLocks noGrp="1" noChangeArrowheads="1"/>
          </p:cNvSpPr>
          <p:nvPr>
            <p:ph type="ftr" sz="quarter" idx="3"/>
          </p:nvPr>
        </p:nvSpPr>
        <p:spPr>
          <a:xfrm>
            <a:off x="3124200" y="6245225"/>
            <a:ext cx="2895600" cy="476250"/>
          </a:xfrm>
        </p:spPr>
        <p:txBody>
          <a:bodyPr/>
          <a:lstStyle>
            <a:lvl1pPr>
              <a:defRPr/>
            </a:lvl1pPr>
          </a:lstStyle>
          <a:p>
            <a:r>
              <a:rPr lang="en-US"/>
              <a:t>Strategic Initiative Review 07/07/2004</a:t>
            </a:r>
            <a:br>
              <a:rPr lang="en-US"/>
            </a:br>
            <a:r>
              <a:rPr lang="en-US"/>
              <a:t/>
            </a:r>
            <a:br>
              <a:rPr lang="en-US"/>
            </a:br>
            <a:r>
              <a:rPr lang="en-US"/>
              <a:t/>
            </a:r>
            <a:br>
              <a:rPr lang="en-US"/>
            </a:br>
            <a:r>
              <a:rPr lang="en-US"/>
              <a:t/>
            </a:r>
            <a:br>
              <a:rPr lang="en-US"/>
            </a:br>
            <a:r>
              <a:rPr lang="en-US"/>
              <a:t>© 2005 Level 3 Communications, Inc. All rights reserved.</a:t>
            </a:r>
          </a:p>
        </p:txBody>
      </p:sp>
    </p:spTree>
  </p:cSld>
  <p:clrMapOvr>
    <a:masterClrMapping/>
  </p:clrMapOvr>
  <p:transition xmlns:p14="http://schemas.microsoft.com/office/powerpoint/2010/mai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B20A439E-5A50-A94E-B726-74D4A7FED097}"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3999477844"/>
      </p:ext>
    </p:extLst>
  </p:cSld>
  <p:clrMapOvr>
    <a:masterClrMapping/>
  </p:clrMapOvr>
  <p:transition xmlns:p14="http://schemas.microsoft.com/office/powerpoint/2010/mai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EA74D2E4-EE23-1B4E-BC9E-18C43D1F77C6}"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2385662146"/>
      </p:ext>
    </p:extLst>
  </p:cSld>
  <p:clrMapOvr>
    <a:masterClrMapping/>
  </p:clrMapOvr>
  <p:transition xmlns:p14="http://schemas.microsoft.com/office/powerpoint/2010/mai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0492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304925"/>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828B5FD2-5F8B-334A-B9F1-60E214286021}"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3001176736"/>
      </p:ext>
    </p:extLst>
  </p:cSld>
  <p:clrMapOvr>
    <a:masterClrMapping/>
  </p:clrMapOvr>
  <p:transition xmlns:p14="http://schemas.microsoft.com/office/powerpoint/2010/mai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Slide Number Placeholder 7"/>
          <p:cNvSpPr>
            <a:spLocks noGrp="1"/>
          </p:cNvSpPr>
          <p:nvPr>
            <p:ph type="sldNum" sz="quarter" idx="11"/>
          </p:nvPr>
        </p:nvSpPr>
        <p:spPr/>
        <p:txBody>
          <a:bodyPr/>
          <a:lstStyle>
            <a:lvl1pPr>
              <a:defRPr/>
            </a:lvl1pPr>
          </a:lstStyle>
          <a:p>
            <a:fld id="{08998054-47F1-C248-8726-94CF5777B7DD}" type="slidenum">
              <a:rPr lang="en-US"/>
              <a:pPr/>
              <a:t>‹#›</a:t>
            </a:fld>
            <a:endParaRPr lang="en-US"/>
          </a:p>
        </p:txBody>
      </p:sp>
      <p:sp>
        <p:nvSpPr>
          <p:cNvPr id="9" name="Footer Placeholder 8"/>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344621396"/>
      </p:ext>
    </p:extLst>
  </p:cSld>
  <p:clrMapOvr>
    <a:masterClrMapping/>
  </p:clrMapOvr>
  <p:transition xmlns:p14="http://schemas.microsoft.com/office/powerpoint/2010/mai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Slide Number Placeholder 3"/>
          <p:cNvSpPr>
            <a:spLocks noGrp="1"/>
          </p:cNvSpPr>
          <p:nvPr>
            <p:ph type="sldNum" sz="quarter" idx="11"/>
          </p:nvPr>
        </p:nvSpPr>
        <p:spPr/>
        <p:txBody>
          <a:bodyPr/>
          <a:lstStyle>
            <a:lvl1pPr>
              <a:defRPr/>
            </a:lvl1pPr>
          </a:lstStyle>
          <a:p>
            <a:fld id="{B7228D07-7CD5-904C-BD83-E11997078588}" type="slidenum">
              <a:rPr lang="en-US"/>
              <a:pPr/>
              <a:t>‹#›</a:t>
            </a:fld>
            <a:endParaRPr lang="en-US"/>
          </a:p>
        </p:txBody>
      </p:sp>
      <p:sp>
        <p:nvSpPr>
          <p:cNvPr id="5" name="Footer Placeholder 4"/>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3056840279"/>
      </p:ext>
    </p:extLst>
  </p:cSld>
  <p:clrMapOvr>
    <a:masterClrMapping/>
  </p:clrMapOvr>
  <p:transition xmlns:p14="http://schemas.microsoft.com/office/powerpoint/2010/mai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Slide Number Placeholder 2"/>
          <p:cNvSpPr>
            <a:spLocks noGrp="1"/>
          </p:cNvSpPr>
          <p:nvPr>
            <p:ph type="sldNum" sz="quarter" idx="11"/>
          </p:nvPr>
        </p:nvSpPr>
        <p:spPr/>
        <p:txBody>
          <a:bodyPr/>
          <a:lstStyle>
            <a:lvl1pPr>
              <a:defRPr/>
            </a:lvl1pPr>
          </a:lstStyle>
          <a:p>
            <a:fld id="{09DDF5BB-A0E5-2C43-803D-BDD5EB7CCC64}" type="slidenum">
              <a:rPr lang="en-US"/>
              <a:pPr/>
              <a:t>‹#›</a:t>
            </a:fld>
            <a:endParaRPr lang="en-US"/>
          </a:p>
        </p:txBody>
      </p:sp>
      <p:sp>
        <p:nvSpPr>
          <p:cNvPr id="4" name="Footer Placeholder 3"/>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112162178"/>
      </p:ext>
    </p:extLst>
  </p:cSld>
  <p:clrMapOvr>
    <a:masterClrMapping/>
  </p:clrMapOvr>
  <p:transition xmlns:p14="http://schemas.microsoft.com/office/powerpoint/2010/mai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4E28F78E-A65A-EC48-9A81-FBFA7EBED0A6}"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1815046281"/>
      </p:ext>
    </p:extLst>
  </p:cSld>
  <p:clrMapOvr>
    <a:masterClrMapping/>
  </p:clrMapOvr>
  <p:transition xmlns:p14="http://schemas.microsoft.com/office/powerpoint/2010/mai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Slide Number Placeholder 5"/>
          <p:cNvSpPr>
            <a:spLocks noGrp="1"/>
          </p:cNvSpPr>
          <p:nvPr>
            <p:ph type="sldNum" sz="quarter" idx="11"/>
          </p:nvPr>
        </p:nvSpPr>
        <p:spPr/>
        <p:txBody>
          <a:bodyPr/>
          <a:lstStyle>
            <a:lvl1pPr>
              <a:defRPr/>
            </a:lvl1pPr>
          </a:lstStyle>
          <a:p>
            <a:fld id="{B1B7F3CF-BEDF-7A45-95B6-2CAD2F8BDF54}" type="slidenum">
              <a:rPr lang="en-US"/>
              <a:pPr/>
              <a:t>‹#›</a:t>
            </a:fld>
            <a:endParaRPr lang="en-US"/>
          </a:p>
        </p:txBody>
      </p:sp>
      <p:sp>
        <p:nvSpPr>
          <p:cNvPr id="7" name="Footer Placeholder 6"/>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2036203580"/>
      </p:ext>
    </p:extLst>
  </p:cSld>
  <p:clrMapOvr>
    <a:masterClrMapping/>
  </p:clrMapOvr>
  <p:transition xmlns:p14="http://schemas.microsoft.com/office/powerpoint/2010/mai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C1D946F0-2D1F-BC42-86AA-FE1A7BD419E0}"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771047850"/>
      </p:ext>
    </p:extLst>
  </p:cSld>
  <p:clrMapOvr>
    <a:masterClrMapping/>
  </p:clrMapOvr>
  <p:transition xmlns:p14="http://schemas.microsoft.com/office/powerpoint/2010/mai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64350" y="338138"/>
            <a:ext cx="2135188" cy="549275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38138"/>
            <a:ext cx="6254750" cy="54927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Slide Number Placeholder 4"/>
          <p:cNvSpPr>
            <a:spLocks noGrp="1"/>
          </p:cNvSpPr>
          <p:nvPr>
            <p:ph type="sldNum" sz="quarter" idx="11"/>
          </p:nvPr>
        </p:nvSpPr>
        <p:spPr/>
        <p:txBody>
          <a:bodyPr/>
          <a:lstStyle>
            <a:lvl1pPr>
              <a:defRPr/>
            </a:lvl1pPr>
          </a:lstStyle>
          <a:p>
            <a:fld id="{A4461D49-6E62-B045-A1A4-9A77FC7B8F1B}" type="slidenum">
              <a:rPr lang="en-US"/>
              <a:pPr/>
              <a:t>‹#›</a:t>
            </a:fld>
            <a:endParaRPr lang="en-US"/>
          </a:p>
        </p:txBody>
      </p:sp>
      <p:sp>
        <p:nvSpPr>
          <p:cNvPr id="6" name="Footer Placeholder 5"/>
          <p:cNvSpPr>
            <a:spLocks noGrp="1"/>
          </p:cNvSpPr>
          <p:nvPr>
            <p:ph type="ftr" sz="quarter" idx="12"/>
          </p:nvPr>
        </p:nvSpPr>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3020335437"/>
      </p:ext>
    </p:extLst>
  </p:cSld>
  <p:clrMapOvr>
    <a:masterClrMapping/>
  </p:clrMapOvr>
  <p:transition xmlns:p14="http://schemas.microsoft.com/office/powerpoint/2010/main"/>
</p:sldLayout>
</file>

<file path=ppt/slideLayouts/slideLayout12.xml><?xml version="1.0" encoding="utf-8"?>
<p:sldLayout xmlns:a="http://schemas.openxmlformats.org/drawingml/2006/main" xmlns:r="http://schemas.openxmlformats.org/officeDocument/2006/relationships" xmlns:p="http://schemas.openxmlformats.org/presentationml/2006/main" type="objOverTx" preserve="1">
  <p:cSld name="Title and Content over Text">
    <p:spTree>
      <p:nvGrpSpPr>
        <p:cNvPr id="1" name=""/>
        <p:cNvGrpSpPr/>
        <p:nvPr/>
      </p:nvGrpSpPr>
      <p:grpSpPr>
        <a:xfrm>
          <a:off x="0" y="0"/>
          <a:ext cx="0" cy="0"/>
          <a:chOff x="0" y="0"/>
          <a:chExt cx="0" cy="0"/>
        </a:xfrm>
      </p:grpSpPr>
      <p:sp>
        <p:nvSpPr>
          <p:cNvPr id="2" name="Title 1"/>
          <p:cNvSpPr>
            <a:spLocks noGrp="1"/>
          </p:cNvSpPr>
          <p:nvPr>
            <p:ph type="title"/>
          </p:nvPr>
        </p:nvSpPr>
        <p:spPr>
          <a:xfrm>
            <a:off x="1276350" y="338138"/>
            <a:ext cx="7723188" cy="347662"/>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304925"/>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3643313"/>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685800" y="6324600"/>
            <a:ext cx="1905000" cy="457200"/>
          </a:xfrm>
        </p:spPr>
        <p:txBody>
          <a:bodyPr/>
          <a:lstStyle>
            <a:lvl1pPr>
              <a:defRPr/>
            </a:lvl1pPr>
          </a:lstStyle>
          <a:p>
            <a:endParaRPr lang="en-US"/>
          </a:p>
        </p:txBody>
      </p:sp>
      <p:sp>
        <p:nvSpPr>
          <p:cNvPr id="6" name="Slide Number Placeholder 5"/>
          <p:cNvSpPr>
            <a:spLocks noGrp="1"/>
          </p:cNvSpPr>
          <p:nvPr>
            <p:ph type="sldNum" sz="quarter" idx="11"/>
          </p:nvPr>
        </p:nvSpPr>
        <p:spPr>
          <a:xfrm>
            <a:off x="6553200" y="6502400"/>
            <a:ext cx="1905000" cy="228600"/>
          </a:xfrm>
        </p:spPr>
        <p:txBody>
          <a:bodyPr/>
          <a:lstStyle>
            <a:lvl1pPr>
              <a:defRPr/>
            </a:lvl1pPr>
          </a:lstStyle>
          <a:p>
            <a:fld id="{8EA718A7-2A46-DE4B-9BD2-D4778C6F3309}" type="slidenum">
              <a:rPr lang="en-US"/>
              <a:pPr/>
              <a:t>‹#›</a:t>
            </a:fld>
            <a:endParaRPr lang="en-US"/>
          </a:p>
        </p:txBody>
      </p:sp>
      <p:sp>
        <p:nvSpPr>
          <p:cNvPr id="7" name="Footer Placeholder 6"/>
          <p:cNvSpPr>
            <a:spLocks noGrp="1"/>
          </p:cNvSpPr>
          <p:nvPr>
            <p:ph type="ftr" sz="quarter" idx="12"/>
          </p:nvPr>
        </p:nvSpPr>
        <p:spPr>
          <a:xfrm>
            <a:off x="3124200" y="6273800"/>
            <a:ext cx="2895600" cy="457200"/>
          </a:xfrm>
        </p:spPr>
        <p:txBody>
          <a:bodyPr/>
          <a:lstStyle>
            <a:lvl1pPr>
              <a:defRPr/>
            </a:lvl1pPr>
          </a:lstStyle>
          <a:p>
            <a:r>
              <a:rPr lang="en-US"/>
              <a:t>Strategic Initiative Review 07/07/2004</a:t>
            </a:r>
            <a:br>
              <a:rPr lang="en-US"/>
            </a:br>
            <a:r>
              <a:rPr lang="en-US"/>
              <a:t/>
            </a:r>
            <a:br>
              <a:rPr lang="en-US"/>
            </a:br>
            <a:r>
              <a:rPr lang="en-US"/>
              <a:t>Confidential and Proprietary</a:t>
            </a:r>
          </a:p>
        </p:txBody>
      </p:sp>
    </p:spTree>
    <p:extLst>
      <p:ext uri="{BB962C8B-B14F-4D97-AF65-F5344CB8AC3E}">
        <p14:creationId xmlns:p14="http://schemas.microsoft.com/office/powerpoint/2010/main" val="1303459195"/>
      </p:ext>
    </p:extLst>
  </p:cSld>
  <p:clrMapOvr>
    <a:masterClrMapping/>
  </p:clrMapOvr>
  <p:transition xmlns:p14="http://schemas.microsoft.com/office/powerpoint/2010/main"/>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vmlDrawing" Target="../drawings/vmlDrawing1.vml"/><Relationship Id="rId15" Type="http://schemas.openxmlformats.org/officeDocument/2006/relationships/image" Target="../media/image1.jpeg"/><Relationship Id="rId16" Type="http://schemas.openxmlformats.org/officeDocument/2006/relationships/image" Target="../media/image2.png"/><Relationship Id="rId17" Type="http://schemas.openxmlformats.org/officeDocument/2006/relationships/oleObject" Target="../embeddings/oleObject1.bin"/><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Pr>
        <a:solidFill>
          <a:schemeClr val="bg1"/>
        </a:solidFill>
        <a:effectLst/>
      </p:bgPr>
    </p:bg>
    <p:spTree>
      <p:nvGrpSpPr>
        <p:cNvPr id="1" name=""/>
        <p:cNvGrpSpPr/>
        <p:nvPr/>
      </p:nvGrpSpPr>
      <p:grpSpPr>
        <a:xfrm>
          <a:off x="0" y="0"/>
          <a:ext cx="0" cy="0"/>
          <a:chOff x="0" y="0"/>
          <a:chExt cx="0" cy="0"/>
        </a:xfrm>
      </p:grpSpPr>
      <p:sp>
        <p:nvSpPr>
          <p:cNvPr id="233474" name="Rectangle 2"/>
          <p:cNvSpPr>
            <a:spLocks noGrp="1" noChangeArrowheads="1"/>
          </p:cNvSpPr>
          <p:nvPr>
            <p:ph type="title"/>
          </p:nvPr>
        </p:nvSpPr>
        <p:spPr bwMode="auto">
          <a:xfrm>
            <a:off x="1276350" y="338138"/>
            <a:ext cx="7723188" cy="347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b" anchorCtr="0" compatLnSpc="1">
            <a:prstTxWarp prst="textNoShape">
              <a:avLst/>
            </a:prstTxWarp>
          </a:bodyPr>
          <a:lstStyle/>
          <a:p>
            <a:pPr lvl="0"/>
            <a:r>
              <a:rPr lang="en-US"/>
              <a:t>CLICK TO EDIT MASTER TITLE STYLE</a:t>
            </a:r>
          </a:p>
        </p:txBody>
      </p:sp>
      <p:sp>
        <p:nvSpPr>
          <p:cNvPr id="233475" name="Rectangle 3"/>
          <p:cNvSpPr>
            <a:spLocks noGrp="1" noChangeArrowheads="1"/>
          </p:cNvSpPr>
          <p:nvPr>
            <p:ph type="dt" sz="half" idx="2"/>
          </p:nvPr>
        </p:nvSpPr>
        <p:spPr bwMode="auto">
          <a:xfrm>
            <a:off x="685800" y="63246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none" lIns="91440" tIns="45720" rIns="91440" bIns="45720" numCol="1" anchor="ctr" anchorCtr="0" compatLnSpc="1">
            <a:prstTxWarp prst="textNoShape">
              <a:avLst/>
            </a:prstTxWarp>
          </a:bodyPr>
          <a:lstStyle>
            <a:lvl1pPr algn="l">
              <a:defRPr sz="900">
                <a:solidFill>
                  <a:schemeClr val="tx1"/>
                </a:solidFill>
                <a:latin typeface="Tahoma" charset="0"/>
              </a:defRPr>
            </a:lvl1pPr>
          </a:lstStyle>
          <a:p>
            <a:endParaRPr lang="en-US"/>
          </a:p>
        </p:txBody>
      </p:sp>
      <p:sp>
        <p:nvSpPr>
          <p:cNvPr id="233476" name="Rectangle 4"/>
          <p:cNvSpPr>
            <a:spLocks noGrp="1" noChangeArrowheads="1"/>
          </p:cNvSpPr>
          <p:nvPr>
            <p:ph type="sldNum" sz="quarter" idx="4"/>
          </p:nvPr>
        </p:nvSpPr>
        <p:spPr bwMode="auto">
          <a:xfrm>
            <a:off x="6553200" y="6502400"/>
            <a:ext cx="1905000" cy="228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none" lIns="91440" tIns="45720" rIns="91440" bIns="45720" numCol="1" anchor="ctr" anchorCtr="0" compatLnSpc="1">
            <a:prstTxWarp prst="textNoShape">
              <a:avLst/>
            </a:prstTxWarp>
          </a:bodyPr>
          <a:lstStyle>
            <a:lvl1pPr algn="r">
              <a:defRPr sz="900">
                <a:solidFill>
                  <a:schemeClr val="tx1"/>
                </a:solidFill>
                <a:latin typeface="Tahoma" charset="0"/>
              </a:defRPr>
            </a:lvl1pPr>
          </a:lstStyle>
          <a:p>
            <a:fld id="{0D1F7FAC-69DE-1044-9CF1-8359E7EAC26F}" type="slidenum">
              <a:rPr lang="en-US"/>
              <a:pPr/>
              <a:t>‹#›</a:t>
            </a:fld>
            <a:endParaRPr lang="en-US"/>
          </a:p>
        </p:txBody>
      </p:sp>
      <p:pic>
        <p:nvPicPr>
          <p:cNvPr id="233477" name="Picture 5" descr="101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4138" y="6408738"/>
            <a:ext cx="8858250" cy="80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233478" name="Picture 6" descr="1010"/>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4138" y="630238"/>
            <a:ext cx="8858250" cy="80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
        <p:nvSpPr>
          <p:cNvPr id="233479" name="Rectangle 7"/>
          <p:cNvSpPr>
            <a:spLocks noGrp="1" noChangeArrowheads="1"/>
          </p:cNvSpPr>
          <p:nvPr>
            <p:ph type="body" idx="1"/>
          </p:nvPr>
        </p:nvSpPr>
        <p:spPr bwMode="auto">
          <a:xfrm>
            <a:off x="457200" y="1304925"/>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33480" name="Picture 8" descr="Level 3 Logo"/>
          <p:cNvPicPr>
            <a:picLocks noChangeAspect="1" noChangeArrowheads="1"/>
          </p:cNvPicPr>
          <p:nvPr userDrawn="1"/>
        </p:nvPicPr>
        <p:blipFill>
          <a:blip r:embed="rId16">
            <a:extLst>
              <a:ext uri="{28A0092B-C50C-407E-A947-70E740481C1C}">
                <a14:useLocalDpi xmlns:a14="http://schemas.microsoft.com/office/drawing/2010/main" val="0"/>
              </a:ext>
            </a:extLst>
          </a:blip>
          <a:srcRect/>
          <a:stretch>
            <a:fillRect/>
          </a:stretch>
        </p:blipFill>
        <p:spPr bwMode="auto">
          <a:xfrm>
            <a:off x="76200" y="0"/>
            <a:ext cx="1219200" cy="415925"/>
          </a:xfrm>
          <a:prstGeom prst="rect">
            <a:avLst/>
          </a:prstGeom>
          <a:noFill/>
          <a:extLst>
            <a:ext uri="{909E8E84-426E-40dd-AFC4-6F175D3DCCD1}">
              <a14:hiddenFill xmlns:a14="http://schemas.microsoft.com/office/drawing/2010/main">
                <a:solidFill>
                  <a:srgbClr val="FFFFFF"/>
                </a:solidFill>
              </a14:hiddenFill>
            </a:ext>
          </a:extLst>
        </p:spPr>
      </p:pic>
      <p:sp>
        <p:nvSpPr>
          <p:cNvPr id="233481" name="Rectangle 9"/>
          <p:cNvSpPr>
            <a:spLocks noGrp="1" noChangeArrowheads="1"/>
          </p:cNvSpPr>
          <p:nvPr>
            <p:ph type="ftr" sz="quarter" idx="3"/>
          </p:nvPr>
        </p:nvSpPr>
        <p:spPr bwMode="auto">
          <a:xfrm>
            <a:off x="3124200" y="62738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none" lIns="91440" tIns="45720" rIns="91440" bIns="45720" numCol="1" anchor="ctr" anchorCtr="0" compatLnSpc="1">
            <a:prstTxWarp prst="textNoShape">
              <a:avLst/>
            </a:prstTxWarp>
          </a:bodyPr>
          <a:lstStyle>
            <a:lvl1pPr>
              <a:defRPr sz="900">
                <a:solidFill>
                  <a:schemeClr val="tx1"/>
                </a:solidFill>
                <a:latin typeface="Tahoma" charset="0"/>
              </a:defRPr>
            </a:lvl1pPr>
          </a:lstStyle>
          <a:p>
            <a:r>
              <a:rPr lang="en-US"/>
              <a:t>Strategic Initiative Review 07/07/2004</a:t>
            </a:r>
            <a:br>
              <a:rPr lang="en-US"/>
            </a:br>
            <a:r>
              <a:rPr lang="en-US"/>
              <a:t/>
            </a:r>
            <a:br>
              <a:rPr lang="en-US"/>
            </a:br>
            <a:r>
              <a:rPr lang="en-US"/>
              <a:t>Confidential and Proprietary</a:t>
            </a:r>
          </a:p>
        </p:txBody>
      </p:sp>
      <p:graphicFrame>
        <p:nvGraphicFramePr>
          <p:cNvPr id="233482" name="Base" hidden="1"/>
          <p:cNvGraphicFramePr>
            <a:graphicFrameLocks/>
          </p:cNvGraphicFramePr>
          <p:nvPr userDrawn="1"/>
        </p:nvGraphicFramePr>
        <p:xfrm>
          <a:off x="1524000" y="1397000"/>
          <a:ext cx="6096000" cy="4064000"/>
        </p:xfrm>
        <a:graphic>
          <a:graphicData uri="http://schemas.openxmlformats.org/presentationml/2006/ole">
            <mc:AlternateContent xmlns:mc="http://schemas.openxmlformats.org/markup-compatibility/2006">
              <mc:Choice xmlns:v="urn:schemas-microsoft-com:vml" Requires="v">
                <p:oleObj spid="_x0000_s233484" r:id="rId17" imgW="0" imgH="0" progId="PowerPoint.Show.8">
                  <p:embed/>
                </p:oleObj>
              </mc:Choice>
              <mc:Fallback>
                <p:oleObj r:id="rId17" imgW="0" imgH="0" progId="PowerPoint.Show.8">
                  <p:embed/>
                  <p:pic>
                    <p:nvPicPr>
                      <p:cNvPr id="0" name="Base" hidden="1"/>
                      <p:cNvPicPr preferRelativeResize="0">
                        <a:picLocks noChangeArrowheads="1"/>
                      </p:cNvPicPr>
                      <p:nvPr/>
                    </p:nvPicPr>
                    <p:blipFill>
                      <a:blip>
                        <a:extLst>
                          <a:ext uri="{28A0092B-C50C-407E-A947-70E740481C1C}">
                            <a14:useLocalDpi xmlns:a14="http://schemas.microsoft.com/office/drawing/2010/main" val="0"/>
                          </a:ext>
                        </a:extLst>
                      </a:blip>
                      <a:srcRect/>
                      <a:stretch>
                        <a:fillRect/>
                      </a:stretch>
                    </p:blipFill>
                    <p:spPr bwMode="auto">
                      <a:xfrm>
                        <a:off x="1524000" y="1397000"/>
                        <a:ext cx="6096000" cy="40640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Tree>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Lst>
  <p:transition xmlns:p14="http://schemas.microsoft.com/office/powerpoint/2010/main"/>
  <p:hf hdr="0" dt="0"/>
  <p:txStyles>
    <p:titleStyle>
      <a:lvl1pPr algn="r" rtl="0" fontAlgn="base">
        <a:spcBef>
          <a:spcPct val="0"/>
        </a:spcBef>
        <a:spcAft>
          <a:spcPct val="0"/>
        </a:spcAft>
        <a:defRPr b="1">
          <a:solidFill>
            <a:schemeClr val="tx2"/>
          </a:solidFill>
          <a:latin typeface="+mj-lt"/>
          <a:ea typeface="+mj-ea"/>
          <a:cs typeface="+mj-cs"/>
        </a:defRPr>
      </a:lvl1pPr>
      <a:lvl2pPr algn="r" rtl="0" fontAlgn="base">
        <a:spcBef>
          <a:spcPct val="0"/>
        </a:spcBef>
        <a:spcAft>
          <a:spcPct val="0"/>
        </a:spcAft>
        <a:defRPr b="1">
          <a:solidFill>
            <a:schemeClr val="tx2"/>
          </a:solidFill>
          <a:latin typeface="Arial" charset="0"/>
          <a:ea typeface="ＭＳ Ｐゴシック" charset="0"/>
        </a:defRPr>
      </a:lvl2pPr>
      <a:lvl3pPr algn="r" rtl="0" fontAlgn="base">
        <a:spcBef>
          <a:spcPct val="0"/>
        </a:spcBef>
        <a:spcAft>
          <a:spcPct val="0"/>
        </a:spcAft>
        <a:defRPr b="1">
          <a:solidFill>
            <a:schemeClr val="tx2"/>
          </a:solidFill>
          <a:latin typeface="Arial" charset="0"/>
          <a:ea typeface="ＭＳ Ｐゴシック" charset="0"/>
        </a:defRPr>
      </a:lvl3pPr>
      <a:lvl4pPr algn="r" rtl="0" fontAlgn="base">
        <a:spcBef>
          <a:spcPct val="0"/>
        </a:spcBef>
        <a:spcAft>
          <a:spcPct val="0"/>
        </a:spcAft>
        <a:defRPr b="1">
          <a:solidFill>
            <a:schemeClr val="tx2"/>
          </a:solidFill>
          <a:latin typeface="Arial" charset="0"/>
          <a:ea typeface="ＭＳ Ｐゴシック" charset="0"/>
        </a:defRPr>
      </a:lvl4pPr>
      <a:lvl5pPr algn="r" rtl="0" fontAlgn="base">
        <a:spcBef>
          <a:spcPct val="0"/>
        </a:spcBef>
        <a:spcAft>
          <a:spcPct val="0"/>
        </a:spcAft>
        <a:defRPr b="1">
          <a:solidFill>
            <a:schemeClr val="tx2"/>
          </a:solidFill>
          <a:latin typeface="Arial" charset="0"/>
          <a:ea typeface="ＭＳ Ｐゴシック" charset="0"/>
        </a:defRPr>
      </a:lvl5pPr>
      <a:lvl6pPr marL="457200" algn="r" rtl="0" fontAlgn="base">
        <a:spcBef>
          <a:spcPct val="0"/>
        </a:spcBef>
        <a:spcAft>
          <a:spcPct val="0"/>
        </a:spcAft>
        <a:defRPr b="1">
          <a:solidFill>
            <a:schemeClr val="tx2"/>
          </a:solidFill>
          <a:latin typeface="Arial" charset="0"/>
          <a:ea typeface="ＭＳ Ｐゴシック" charset="0"/>
        </a:defRPr>
      </a:lvl6pPr>
      <a:lvl7pPr marL="914400" algn="r" rtl="0" fontAlgn="base">
        <a:spcBef>
          <a:spcPct val="0"/>
        </a:spcBef>
        <a:spcAft>
          <a:spcPct val="0"/>
        </a:spcAft>
        <a:defRPr b="1">
          <a:solidFill>
            <a:schemeClr val="tx2"/>
          </a:solidFill>
          <a:latin typeface="Arial" charset="0"/>
          <a:ea typeface="ＭＳ Ｐゴシック" charset="0"/>
        </a:defRPr>
      </a:lvl7pPr>
      <a:lvl8pPr marL="1371600" algn="r" rtl="0" fontAlgn="base">
        <a:spcBef>
          <a:spcPct val="0"/>
        </a:spcBef>
        <a:spcAft>
          <a:spcPct val="0"/>
        </a:spcAft>
        <a:defRPr b="1">
          <a:solidFill>
            <a:schemeClr val="tx2"/>
          </a:solidFill>
          <a:latin typeface="Arial" charset="0"/>
          <a:ea typeface="ＭＳ Ｐゴシック" charset="0"/>
        </a:defRPr>
      </a:lvl8pPr>
      <a:lvl9pPr marL="1828800" algn="r" rtl="0" fontAlgn="base">
        <a:spcBef>
          <a:spcPct val="0"/>
        </a:spcBef>
        <a:spcAft>
          <a:spcPct val="0"/>
        </a:spcAft>
        <a:defRPr b="1">
          <a:solidFill>
            <a:schemeClr val="tx2"/>
          </a:solidFill>
          <a:latin typeface="Arial" charset="0"/>
          <a:ea typeface="ＭＳ Ｐゴシック" charset="0"/>
        </a:defRPr>
      </a:lvl9pPr>
    </p:titleStyle>
    <p:bodyStyle>
      <a:lvl1pPr marL="342900" indent="-342900" algn="l" rtl="0" fontAlgn="base">
        <a:spcBef>
          <a:spcPct val="20000"/>
        </a:spcBef>
        <a:spcAft>
          <a:spcPct val="0"/>
        </a:spcAft>
        <a:defRPr sz="2800" b="1">
          <a:solidFill>
            <a:schemeClr val="tx1"/>
          </a:solidFill>
          <a:latin typeface="+mn-lt"/>
          <a:ea typeface="+mn-ea"/>
          <a:cs typeface="+mn-cs"/>
        </a:defRPr>
      </a:lvl1pPr>
      <a:lvl2pPr marL="742950" indent="-285750" algn="l" rtl="0" fontAlgn="base">
        <a:spcBef>
          <a:spcPct val="20000"/>
        </a:spcBef>
        <a:spcAft>
          <a:spcPct val="0"/>
        </a:spcAft>
        <a:buChar char="–"/>
        <a:defRPr sz="2400" b="1">
          <a:solidFill>
            <a:schemeClr val="tx1"/>
          </a:solidFill>
          <a:latin typeface="+mn-lt"/>
          <a:ea typeface="+mn-ea"/>
        </a:defRPr>
      </a:lvl2pPr>
      <a:lvl3pPr marL="1143000" indent="-228600" algn="l" rtl="0" fontAlgn="base">
        <a:spcBef>
          <a:spcPct val="20000"/>
        </a:spcBef>
        <a:spcAft>
          <a:spcPct val="0"/>
        </a:spcAft>
        <a:buChar char="•"/>
        <a:defRPr sz="2400">
          <a:solidFill>
            <a:schemeClr val="tx1"/>
          </a:solidFill>
          <a:latin typeface="+mn-lt"/>
          <a:ea typeface="+mn-ea"/>
        </a:defRPr>
      </a:lvl3pPr>
      <a:lvl4pPr marL="1600200" indent="-228600" algn="l" rtl="0" fontAlgn="base">
        <a:spcBef>
          <a:spcPct val="20000"/>
        </a:spcBef>
        <a:spcAft>
          <a:spcPct val="0"/>
        </a:spcAft>
        <a:buChar char="–"/>
        <a:defRPr sz="2400">
          <a:solidFill>
            <a:schemeClr val="tx1"/>
          </a:solidFill>
          <a:latin typeface="+mn-lt"/>
          <a:ea typeface="+mn-ea"/>
        </a:defRPr>
      </a:lvl4pPr>
      <a:lvl5pPr marL="2057400" indent="-228600" algn="l" rtl="0" fontAlgn="base">
        <a:spcBef>
          <a:spcPct val="20000"/>
        </a:spcBef>
        <a:spcAft>
          <a:spcPct val="0"/>
        </a:spcAft>
        <a:buChar char="»"/>
        <a:defRPr sz="2400">
          <a:solidFill>
            <a:schemeClr val="tx1"/>
          </a:solidFill>
          <a:latin typeface="+mn-lt"/>
          <a:ea typeface="+mn-ea"/>
        </a:defRPr>
      </a:lvl5pPr>
      <a:lvl6pPr marL="2514600" indent="-228600" algn="l" rtl="0" fontAlgn="base">
        <a:spcBef>
          <a:spcPct val="20000"/>
        </a:spcBef>
        <a:spcAft>
          <a:spcPct val="0"/>
        </a:spcAft>
        <a:buChar char="»"/>
        <a:defRPr sz="2400">
          <a:solidFill>
            <a:schemeClr val="tx1"/>
          </a:solidFill>
          <a:latin typeface="+mn-lt"/>
          <a:ea typeface="+mn-ea"/>
        </a:defRPr>
      </a:lvl6pPr>
      <a:lvl7pPr marL="2971800" indent="-228600" algn="l" rtl="0" fontAlgn="base">
        <a:spcBef>
          <a:spcPct val="20000"/>
        </a:spcBef>
        <a:spcAft>
          <a:spcPct val="0"/>
        </a:spcAft>
        <a:buChar char="»"/>
        <a:defRPr sz="2400">
          <a:solidFill>
            <a:schemeClr val="tx1"/>
          </a:solidFill>
          <a:latin typeface="+mn-lt"/>
          <a:ea typeface="+mn-ea"/>
        </a:defRPr>
      </a:lvl7pPr>
      <a:lvl8pPr marL="3429000" indent="-228600" algn="l" rtl="0" fontAlgn="base">
        <a:spcBef>
          <a:spcPct val="20000"/>
        </a:spcBef>
        <a:spcAft>
          <a:spcPct val="0"/>
        </a:spcAft>
        <a:buChar char="»"/>
        <a:defRPr sz="2400">
          <a:solidFill>
            <a:schemeClr val="tx1"/>
          </a:solidFill>
          <a:latin typeface="+mn-lt"/>
          <a:ea typeface="+mn-ea"/>
        </a:defRPr>
      </a:lvl8pPr>
      <a:lvl9pPr marL="3886200" indent="-228600" algn="l" rtl="0" fontAlgn="base">
        <a:spcBef>
          <a:spcPct val="20000"/>
        </a:spcBef>
        <a:spcAft>
          <a:spcPct val="0"/>
        </a:spcAft>
        <a:buChar char="»"/>
        <a:defRPr sz="2400">
          <a:solidFill>
            <a:schemeClr val="tx1"/>
          </a:solidFill>
          <a:latin typeface="+mn-lt"/>
          <a:ea typeface="+mn-ea"/>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2.bin"/><Relationship Id="rId4" Type="http://schemas.openxmlformats.org/officeDocument/2006/relationships/image" Target="../media/image3.emf"/><Relationship Id="rId1" Type="http://schemas.openxmlformats.org/officeDocument/2006/relationships/vmlDrawing" Target="../drawings/vmlDrawing2.vml"/><Relationship Id="rId2"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5" Type="http://schemas.openxmlformats.org/officeDocument/2006/relationships/image" Target="../media/image6.jpeg"/><Relationship Id="rId6" Type="http://schemas.openxmlformats.org/officeDocument/2006/relationships/image" Target="../media/image7.jpeg"/><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4.xml"/><Relationship Id="rId4" Type="http://schemas.openxmlformats.org/officeDocument/2006/relationships/notesSlide" Target="../notesSlides/notesSlide19.xml"/><Relationship Id="rId5" Type="http://schemas.openxmlformats.org/officeDocument/2006/relationships/image" Target="../media/image7.jpeg"/><Relationship Id="rId6" Type="http://schemas.openxmlformats.org/officeDocument/2006/relationships/image" Target="../media/image8.png"/><Relationship Id="rId7" Type="http://schemas.openxmlformats.org/officeDocument/2006/relationships/image" Target="../media/image9.jpeg"/><Relationship Id="rId1" Type="http://schemas.microsoft.com/office/2007/relationships/media" Target="file:///C:\WINDOWS\DESKTOP\V7\MS_V.7B.avi" TargetMode="External"/><Relationship Id="rId2" Type="http://schemas.openxmlformats.org/officeDocument/2006/relationships/video" Target="file:///C:\WINDOWS\DESKTOP\V7\MS_V.7B.avi" TargetMode="External"/></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10.png"/><Relationship Id="rId1" Type="http://schemas.openxmlformats.org/officeDocument/2006/relationships/slideLayout" Target="../slideLayouts/slideLayout4.xml"/><Relationship Id="rId2" Type="http://schemas.openxmlformats.org/officeDocument/2006/relationships/notesSlide" Target="../notesSlides/notesSlide20.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4" Type="http://schemas.openxmlformats.org/officeDocument/2006/relationships/image" Target="../media/image7.jpe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12.png"/><Relationship Id="rId1" Type="http://schemas.openxmlformats.org/officeDocument/2006/relationships/slideLayout" Target="../slideLayouts/slideLayout4.xml"/><Relationship Id="rId2" Type="http://schemas.openxmlformats.org/officeDocument/2006/relationships/notesSlide" Target="../notesSlides/notesSlide2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4" Type="http://schemas.openxmlformats.org/officeDocument/2006/relationships/image" Target="../media/image7.jpe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4" Type="http://schemas.openxmlformats.org/officeDocument/2006/relationships/image" Target="../media/image7.jpeg"/><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5.xml"/><Relationship Id="rId4" Type="http://schemas.openxmlformats.org/officeDocument/2006/relationships/oleObject" Target="../embeddings/oleObject3.bin"/><Relationship Id="rId5" Type="http://schemas.openxmlformats.org/officeDocument/2006/relationships/image" Target="../media/image15.emf"/><Relationship Id="rId6" Type="http://schemas.openxmlformats.org/officeDocument/2006/relationships/image" Target="../media/image7.jpeg"/><Relationship Id="rId1" Type="http://schemas.openxmlformats.org/officeDocument/2006/relationships/vmlDrawing" Target="../drawings/vmlDrawing3.vml"/><Relationship Id="rId2"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4" Type="http://schemas.openxmlformats.org/officeDocument/2006/relationships/image" Target="../media/image17.png"/><Relationship Id="rId5" Type="http://schemas.openxmlformats.org/officeDocument/2006/relationships/image" Target="../media/image7.jpeg"/><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18.jpe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3" Type="http://schemas.openxmlformats.org/officeDocument/2006/relationships/hyperlink" Target="http://www.motorola.com/canopy/" TargetMode="External"/><Relationship Id="rId4" Type="http://schemas.openxmlformats.org/officeDocument/2006/relationships/hyperlink" Target="http://www.alvarion-usa.com/" TargetMode="External"/><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1.xml"/><Relationship Id="rId3" Type="http://schemas.openxmlformats.org/officeDocument/2006/relationships/image" Target="../media/image19.wmf"/></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32.xml"/><Relationship Id="rId3" Type="http://schemas.openxmlformats.org/officeDocument/2006/relationships/image" Target="../media/image20.wmf"/></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21.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2.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43.xml.rels><?xml version="1.0" encoding="UTF-8" standalone="yes"?>
<Relationships xmlns="http://schemas.openxmlformats.org/package/2006/relationships"><Relationship Id="rId3" Type="http://schemas.openxmlformats.org/officeDocument/2006/relationships/image" Target="../media/image23.jpeg"/><Relationship Id="rId4" Type="http://schemas.openxmlformats.org/officeDocument/2006/relationships/image" Target="../media/image24.jpeg"/><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 Id="rId3" Type="http://schemas.openxmlformats.org/officeDocument/2006/relationships/image" Target="../media/image25.jpe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image" Target="../media/image2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 Id="rId3" Type="http://schemas.openxmlformats.org/officeDocument/2006/relationships/image" Target="../media/image27.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28.wmf"/></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29.jpe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30.jpe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 Id="rId3"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ChangeArrowheads="1"/>
          </p:cNvSpPr>
          <p:nvPr>
            <p:ph type="subTitle" idx="1"/>
          </p:nvPr>
        </p:nvSpPr>
        <p:spPr bwMode="auto">
          <a:xfrm>
            <a:off x="368300" y="2613025"/>
            <a:ext cx="8323263" cy="3309938"/>
          </a:xfrm>
          <a:prstGeom prst="rect">
            <a:avLst/>
          </a:prstGeom>
          <a:solidFill>
            <a:srgbClr val="FFFFFF"/>
          </a:solid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indent="0" algn="ctr"/>
            <a:r>
              <a:rPr lang="en-US" sz="2400"/>
              <a:t>Strategic Review: </a:t>
            </a:r>
          </a:p>
          <a:p>
            <a:pPr marL="0" indent="0" algn="ctr"/>
            <a:r>
              <a:rPr lang="en-US"/>
              <a:t>Wireless Technologies &amp; Opportunities</a:t>
            </a:r>
          </a:p>
          <a:p>
            <a:pPr marL="0" indent="0" algn="ctr"/>
            <a:endParaRPr lang="en-US"/>
          </a:p>
          <a:p>
            <a:pPr marL="0" indent="0" algn="ctr"/>
            <a:r>
              <a:rPr lang="en-US" sz="2400"/>
              <a:t>Greg Hadlock</a:t>
            </a:r>
          </a:p>
          <a:p>
            <a:pPr marL="0" indent="0" algn="ctr"/>
            <a:r>
              <a:rPr lang="en-US" sz="2400"/>
              <a:t>July 7, 2004</a:t>
            </a:r>
          </a:p>
        </p:txBody>
      </p:sp>
    </p:spTree>
  </p:cSld>
  <p:clrMapOvr>
    <a:masterClrMapping/>
  </p:clrMapOvr>
  <p:transition xmlns:p14="http://schemas.microsoft.com/office/powerpoint/2010/mai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A278A404-722D-034B-BE06-1EAB740633DF}" type="slidenum">
              <a:rPr lang="en-US"/>
              <a:pPr/>
              <a:t>2</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00354" name="Rectangle 2"/>
          <p:cNvSpPr>
            <a:spLocks noGrp="1" noChangeArrowheads="1"/>
          </p:cNvSpPr>
          <p:nvPr>
            <p:ph type="title"/>
          </p:nvPr>
        </p:nvSpPr>
        <p:spPr/>
        <p:txBody>
          <a:bodyPr/>
          <a:lstStyle/>
          <a:p>
            <a:r>
              <a:rPr lang="en-US"/>
              <a:t>Agenda</a:t>
            </a:r>
          </a:p>
        </p:txBody>
      </p:sp>
      <p:sp>
        <p:nvSpPr>
          <p:cNvPr id="100355" name="Rectangle 3"/>
          <p:cNvSpPr>
            <a:spLocks noGrp="1" noChangeArrowheads="1"/>
          </p:cNvSpPr>
          <p:nvPr>
            <p:ph type="body" idx="1"/>
          </p:nvPr>
        </p:nvSpPr>
        <p:spPr>
          <a:xfrm>
            <a:off x="304800" y="1295400"/>
            <a:ext cx="8534400" cy="5029200"/>
          </a:xfrm>
        </p:spPr>
        <p:txBody>
          <a:bodyPr/>
          <a:lstStyle/>
          <a:p>
            <a:pPr>
              <a:lnSpc>
                <a:spcPct val="110000"/>
              </a:lnSpc>
            </a:pPr>
            <a:r>
              <a:rPr lang="en-US" sz="3200"/>
              <a:t>Table of Contents</a:t>
            </a:r>
          </a:p>
          <a:p>
            <a:pPr>
              <a:lnSpc>
                <a:spcPct val="110000"/>
              </a:lnSpc>
            </a:pPr>
            <a:r>
              <a:rPr lang="en-US"/>
              <a:t>Executive Summary</a:t>
            </a:r>
          </a:p>
          <a:p>
            <a:pPr>
              <a:lnSpc>
                <a:spcPct val="110000"/>
              </a:lnSpc>
            </a:pPr>
            <a:r>
              <a:rPr lang="en-US"/>
              <a:t>Wireless Market Opportunities</a:t>
            </a:r>
          </a:p>
          <a:p>
            <a:pPr lvl="1">
              <a:lnSpc>
                <a:spcPct val="110000"/>
              </a:lnSpc>
            </a:pPr>
            <a:r>
              <a:rPr lang="en-US"/>
              <a:t>DIA and Transport VIA Wireless</a:t>
            </a:r>
          </a:p>
          <a:p>
            <a:pPr lvl="1">
              <a:lnSpc>
                <a:spcPct val="110000"/>
              </a:lnSpc>
            </a:pPr>
            <a:r>
              <a:rPr lang="en-US"/>
              <a:t>Point-to-Point Wireless</a:t>
            </a:r>
          </a:p>
          <a:p>
            <a:pPr lvl="1">
              <a:lnSpc>
                <a:spcPct val="110000"/>
              </a:lnSpc>
            </a:pPr>
            <a:r>
              <a:rPr lang="en-US"/>
              <a:t>Point-to-Multipoint Wireless (Fixed Wireless)</a:t>
            </a:r>
          </a:p>
          <a:p>
            <a:pPr lvl="1">
              <a:lnSpc>
                <a:spcPct val="110000"/>
              </a:lnSpc>
            </a:pPr>
            <a:r>
              <a:rPr lang="en-US"/>
              <a:t>Other Market Opportunities</a:t>
            </a:r>
          </a:p>
        </p:txBody>
      </p:sp>
    </p:spTree>
  </p:cSld>
  <p:clrMapOvr>
    <a:masterClrMapping/>
  </p:clrMapOvr>
  <p:transition xmlns:p14="http://schemas.microsoft.com/office/powerpoint/2010/mai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fld id="{97B4D438-2BD5-E44D-8ACF-D7FD17AE52AE}" type="slidenum">
              <a:rPr lang="en-US"/>
              <a:pPr/>
              <a:t>3</a:t>
            </a:fld>
            <a:endParaRPr lang="en-US"/>
          </a:p>
        </p:txBody>
      </p:sp>
      <p:sp>
        <p:nvSpPr>
          <p:cNvPr id="5" name="Footer Placeholder 4"/>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96258" name="Rectangle 2"/>
          <p:cNvSpPr>
            <a:spLocks noGrp="1" noChangeArrowheads="1"/>
          </p:cNvSpPr>
          <p:nvPr>
            <p:ph type="title"/>
          </p:nvPr>
        </p:nvSpPr>
        <p:spPr/>
        <p:txBody>
          <a:bodyPr/>
          <a:lstStyle/>
          <a:p>
            <a:r>
              <a:rPr lang="en-US"/>
              <a:t>Executive Summary</a:t>
            </a:r>
          </a:p>
        </p:txBody>
      </p:sp>
      <p:sp>
        <p:nvSpPr>
          <p:cNvPr id="96260" name="Rectangle 4"/>
          <p:cNvSpPr>
            <a:spLocks noChangeArrowheads="1"/>
          </p:cNvSpPr>
          <p:nvPr/>
        </p:nvSpPr>
        <p:spPr bwMode="auto">
          <a:xfrm>
            <a:off x="304800" y="1295400"/>
            <a:ext cx="8534400" cy="502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pPr marL="342900" indent="-342900" algn="l">
              <a:lnSpc>
                <a:spcPct val="110000"/>
              </a:lnSpc>
              <a:spcBef>
                <a:spcPct val="30000"/>
              </a:spcBef>
              <a:buClr>
                <a:srgbClr val="CC3300"/>
              </a:buClr>
            </a:pPr>
            <a:r>
              <a:rPr lang="en-US" sz="2400" u="sng">
                <a:solidFill>
                  <a:schemeClr val="tx1"/>
                </a:solidFill>
              </a:rPr>
              <a:t>Objective</a:t>
            </a:r>
          </a:p>
          <a:p>
            <a:pPr marL="342900" indent="-342900" algn="l">
              <a:lnSpc>
                <a:spcPct val="110000"/>
              </a:lnSpc>
              <a:spcBef>
                <a:spcPct val="30000"/>
              </a:spcBef>
              <a:buClr>
                <a:srgbClr val="CC3300"/>
              </a:buClr>
              <a:buFontTx/>
              <a:buChar char="&gt;"/>
            </a:pPr>
            <a:r>
              <a:rPr lang="en-US" sz="2400">
                <a:solidFill>
                  <a:schemeClr val="tx1"/>
                </a:solidFill>
              </a:rPr>
              <a:t>To evaluate the wireless market opportunities and supporting technologies to recommend the potential roles in which Progress Telecom might participate in the wireless sector.</a:t>
            </a:r>
          </a:p>
          <a:p>
            <a:pPr marL="742950" lvl="1" indent="-285750" algn="l">
              <a:lnSpc>
                <a:spcPct val="110000"/>
              </a:lnSpc>
              <a:spcBef>
                <a:spcPct val="30000"/>
              </a:spcBef>
              <a:buClr>
                <a:srgbClr val="CC3300"/>
              </a:buClr>
              <a:buFontTx/>
              <a:buChar char="&gt;"/>
            </a:pPr>
            <a:r>
              <a:rPr lang="en-US" sz="1800">
                <a:solidFill>
                  <a:schemeClr val="tx1"/>
                </a:solidFill>
              </a:rPr>
              <a:t>Evaluation of market opportunities to leverage wireless technologies</a:t>
            </a:r>
          </a:p>
          <a:p>
            <a:pPr marL="742950" lvl="1" indent="-285750" algn="l">
              <a:lnSpc>
                <a:spcPct val="110000"/>
              </a:lnSpc>
              <a:spcBef>
                <a:spcPct val="30000"/>
              </a:spcBef>
              <a:buClr>
                <a:srgbClr val="CC3300"/>
              </a:buClr>
              <a:buFontTx/>
              <a:buChar char="&gt;"/>
            </a:pPr>
            <a:r>
              <a:rPr lang="en-US" sz="1800">
                <a:solidFill>
                  <a:schemeClr val="tx1"/>
                </a:solidFill>
              </a:rPr>
              <a:t>Strategic fit with existing services portfolio and network infrastructure</a:t>
            </a:r>
          </a:p>
          <a:p>
            <a:pPr marL="742950" lvl="1" indent="-285750" algn="l">
              <a:lnSpc>
                <a:spcPct val="110000"/>
              </a:lnSpc>
              <a:spcBef>
                <a:spcPct val="30000"/>
              </a:spcBef>
              <a:buClr>
                <a:srgbClr val="CC3300"/>
              </a:buClr>
              <a:buFontTx/>
              <a:buChar char="&gt;"/>
            </a:pPr>
            <a:r>
              <a:rPr lang="en-US" sz="1800">
                <a:solidFill>
                  <a:schemeClr val="tx1"/>
                </a:solidFill>
              </a:rPr>
              <a:t>Develop business case</a:t>
            </a:r>
          </a:p>
        </p:txBody>
      </p:sp>
    </p:spTree>
  </p:cSld>
  <p:clrMapOvr>
    <a:masterClrMapping/>
  </p:clrMapOvr>
  <p:transition xmlns:p14="http://schemas.microsoft.com/office/powerpoint/2010/mai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C5625A0B-F8D4-8B42-99AB-0E73D2516680}" type="slidenum">
              <a:rPr lang="en-US"/>
              <a:pPr/>
              <a:t>4</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26978" name="Rectangle 2"/>
          <p:cNvSpPr>
            <a:spLocks noGrp="1" noChangeArrowheads="1"/>
          </p:cNvSpPr>
          <p:nvPr>
            <p:ph type="title"/>
          </p:nvPr>
        </p:nvSpPr>
        <p:spPr/>
        <p:txBody>
          <a:bodyPr/>
          <a:lstStyle/>
          <a:p>
            <a:r>
              <a:rPr lang="en-US"/>
              <a:t>Point to Point Wireless Opportunity</a:t>
            </a:r>
          </a:p>
        </p:txBody>
      </p:sp>
      <p:sp>
        <p:nvSpPr>
          <p:cNvPr id="126979" name="Rectangle 3"/>
          <p:cNvSpPr>
            <a:spLocks noGrp="1" noChangeArrowheads="1"/>
          </p:cNvSpPr>
          <p:nvPr>
            <p:ph type="body" idx="1"/>
          </p:nvPr>
        </p:nvSpPr>
        <p:spPr>
          <a:xfrm>
            <a:off x="393700" y="1092200"/>
            <a:ext cx="8534400" cy="5029200"/>
          </a:xfrm>
          <a:ln/>
        </p:spPr>
        <p:txBody>
          <a:bodyPr/>
          <a:lstStyle/>
          <a:p>
            <a:pPr>
              <a:lnSpc>
                <a:spcPct val="110000"/>
              </a:lnSpc>
            </a:pPr>
            <a:r>
              <a:rPr lang="en-US" sz="2400"/>
              <a:t>Deployment of point-to-point wireless technologies to extend network presence</a:t>
            </a:r>
          </a:p>
          <a:p>
            <a:pPr lvl="1">
              <a:lnSpc>
                <a:spcPct val="110000"/>
              </a:lnSpc>
            </a:pPr>
            <a:r>
              <a:rPr lang="en-US" sz="2000"/>
              <a:t>Services ranging from 1Mbps through 1.42Gbps</a:t>
            </a:r>
          </a:p>
          <a:p>
            <a:pPr lvl="1">
              <a:lnSpc>
                <a:spcPct val="110000"/>
              </a:lnSpc>
            </a:pPr>
            <a:r>
              <a:rPr lang="en-US" sz="2000"/>
              <a:t>Ranges from 1 mile to 25+miles</a:t>
            </a:r>
          </a:p>
          <a:p>
            <a:pPr>
              <a:lnSpc>
                <a:spcPct val="110000"/>
              </a:lnSpc>
            </a:pPr>
            <a:r>
              <a:rPr lang="en-US" sz="2400"/>
              <a:t>New Revenue Opportunities</a:t>
            </a:r>
          </a:p>
          <a:p>
            <a:pPr lvl="1">
              <a:lnSpc>
                <a:spcPct val="110000"/>
              </a:lnSpc>
            </a:pPr>
            <a:r>
              <a:rPr lang="en-US" sz="2000"/>
              <a:t>Service to near-net locations using wireless extension</a:t>
            </a:r>
          </a:p>
          <a:p>
            <a:pPr lvl="1">
              <a:lnSpc>
                <a:spcPct val="110000"/>
              </a:lnSpc>
            </a:pPr>
            <a:r>
              <a:rPr lang="en-US" sz="2000"/>
              <a:t>Wireless Backhaul opportunity for cellular carriers</a:t>
            </a:r>
          </a:p>
          <a:p>
            <a:pPr>
              <a:lnSpc>
                <a:spcPct val="110000"/>
              </a:lnSpc>
            </a:pPr>
            <a:r>
              <a:rPr lang="en-US" sz="2400"/>
              <a:t>Improved Speed to market</a:t>
            </a:r>
          </a:p>
          <a:p>
            <a:pPr lvl="1">
              <a:lnSpc>
                <a:spcPct val="110000"/>
              </a:lnSpc>
            </a:pPr>
            <a:r>
              <a:rPr lang="en-US" sz="2000"/>
              <a:t>Rapid deployment</a:t>
            </a:r>
          </a:p>
          <a:p>
            <a:pPr lvl="1">
              <a:lnSpc>
                <a:spcPct val="110000"/>
              </a:lnSpc>
            </a:pPr>
            <a:r>
              <a:rPr lang="en-US" sz="2000"/>
              <a:t>Reduced CAPEX vs. fiber build</a:t>
            </a:r>
          </a:p>
          <a:p>
            <a:pPr lvl="1">
              <a:lnSpc>
                <a:spcPct val="110000"/>
              </a:lnSpc>
            </a:pPr>
            <a:r>
              <a:rPr lang="en-US" sz="2000"/>
              <a:t>No recurring local loop costs</a:t>
            </a:r>
          </a:p>
        </p:txBody>
      </p:sp>
    </p:spTree>
  </p:cSld>
  <p:clrMapOvr>
    <a:masterClrMapping/>
  </p:clrMapOvr>
  <p:transition xmlns:p14="http://schemas.microsoft.com/office/powerpoint/2010/mai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Slide Number Placeholder 4"/>
          <p:cNvSpPr>
            <a:spLocks noGrp="1"/>
          </p:cNvSpPr>
          <p:nvPr>
            <p:ph type="sldNum" sz="quarter" idx="11"/>
          </p:nvPr>
        </p:nvSpPr>
        <p:spPr/>
        <p:txBody>
          <a:bodyPr/>
          <a:lstStyle/>
          <a:p>
            <a:fld id="{6A44E2BE-516A-E748-AFD7-8A5055424CF6}" type="slidenum">
              <a:rPr lang="en-US"/>
              <a:pPr/>
              <a:t>5</a:t>
            </a:fld>
            <a:endParaRPr lang="en-US"/>
          </a:p>
        </p:txBody>
      </p:sp>
      <p:sp>
        <p:nvSpPr>
          <p:cNvPr id="27"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37218" name="Rectangle 2"/>
          <p:cNvSpPr>
            <a:spLocks noGrp="1" noChangeArrowheads="1"/>
          </p:cNvSpPr>
          <p:nvPr>
            <p:ph type="title"/>
          </p:nvPr>
        </p:nvSpPr>
        <p:spPr/>
        <p:txBody>
          <a:bodyPr/>
          <a:lstStyle/>
          <a:p>
            <a:r>
              <a:rPr lang="en-US"/>
              <a:t>Point to Point Customer Opportunities</a:t>
            </a:r>
          </a:p>
        </p:txBody>
      </p:sp>
      <p:graphicFrame>
        <p:nvGraphicFramePr>
          <p:cNvPr id="137268" name="Group 52"/>
          <p:cNvGraphicFramePr>
            <a:graphicFrameLocks noGrp="1"/>
          </p:cNvGraphicFramePr>
          <p:nvPr/>
        </p:nvGraphicFramePr>
        <p:xfrm>
          <a:off x="239713" y="1316038"/>
          <a:ext cx="8686800" cy="4649216"/>
        </p:xfrm>
        <a:graphic>
          <a:graphicData uri="http://schemas.openxmlformats.org/drawingml/2006/table">
            <a:tbl>
              <a:tblPr/>
              <a:tblGrid>
                <a:gridCol w="2819400"/>
                <a:gridCol w="5867400"/>
              </a:tblGrid>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chemeClr val="tx1"/>
                          </a:solidFill>
                          <a:effectLst/>
                          <a:latin typeface="Arial" charset="0"/>
                          <a:ea typeface="ＭＳ Ｐゴシック" charset="0"/>
                        </a:rPr>
                        <a:t>Customer Base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chemeClr val="tx1"/>
                          </a:solidFill>
                          <a:effectLst/>
                          <a:latin typeface="Arial" charset="0"/>
                          <a:ea typeface="ＭＳ Ｐゴシック" charset="0"/>
                        </a:rPr>
                        <a:t>Application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Existing Customers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Private Point-to-Point networks (currently off-net)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Temporary Bandwidth (e.g. special events)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Backup / Failover for existing services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Additional service locations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Cellular Providers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Cellular Backhaul from existing towers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Native mode Ethernet connectivity for next-gen networks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Enterprise Customers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T-1, DS-3, Ethernet, and IP Services delivered to customer premises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Delivery mechanism for VOIP offering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Multi-unit dwellings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Wholesale delivery of Internet Access, potentially VOIP</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Level 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Wireless extension of backbone network</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Near-net locations added as service locations!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Emergency restoration for critical locations / customers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xmlns:p14="http://schemas.microsoft.com/office/powerpoint/2010/mai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 name="Slide Number Placeholder 4"/>
          <p:cNvSpPr>
            <a:spLocks noGrp="1"/>
          </p:cNvSpPr>
          <p:nvPr>
            <p:ph type="sldNum" sz="quarter" idx="11"/>
          </p:nvPr>
        </p:nvSpPr>
        <p:spPr/>
        <p:txBody>
          <a:bodyPr/>
          <a:lstStyle/>
          <a:p>
            <a:fld id="{1FA03069-556A-084B-BEB7-D91390D5571A}" type="slidenum">
              <a:rPr lang="en-US"/>
              <a:pPr/>
              <a:t>6</a:t>
            </a:fld>
            <a:endParaRPr lang="en-US"/>
          </a:p>
        </p:txBody>
      </p:sp>
      <p:sp>
        <p:nvSpPr>
          <p:cNvPr id="69"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39266" name="Rectangle 2"/>
          <p:cNvSpPr>
            <a:spLocks noGrp="1" noChangeArrowheads="1"/>
          </p:cNvSpPr>
          <p:nvPr>
            <p:ph type="title"/>
          </p:nvPr>
        </p:nvSpPr>
        <p:spPr/>
        <p:txBody>
          <a:bodyPr/>
          <a:lstStyle/>
          <a:p>
            <a:r>
              <a:rPr lang="en-US"/>
              <a:t>Point to Point Wireless Technologies</a:t>
            </a:r>
          </a:p>
        </p:txBody>
      </p:sp>
      <p:graphicFrame>
        <p:nvGraphicFramePr>
          <p:cNvPr id="139356" name="Group 92"/>
          <p:cNvGraphicFramePr>
            <a:graphicFrameLocks noGrp="1"/>
          </p:cNvGraphicFramePr>
          <p:nvPr>
            <p:ph type="body" idx="1"/>
          </p:nvPr>
        </p:nvGraphicFramePr>
        <p:xfrm>
          <a:off x="247650" y="1330325"/>
          <a:ext cx="8596313" cy="4676585"/>
        </p:xfrm>
        <a:graphic>
          <a:graphicData uri="http://schemas.openxmlformats.org/drawingml/2006/table">
            <a:tbl>
              <a:tblPr/>
              <a:tblGrid>
                <a:gridCol w="1146175"/>
                <a:gridCol w="1535113"/>
                <a:gridCol w="1619250"/>
                <a:gridCol w="1844675"/>
                <a:gridCol w="1119187"/>
                <a:gridCol w="1331913"/>
              </a:tblGrid>
              <a:tr h="62388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charset="0"/>
                        </a:rPr>
                        <a:t>Vendor</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charset="0"/>
                        </a:rPr>
                        <a:t>Product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charset="0"/>
                        </a:rPr>
                        <a:t>Frequency Band (Ghz)</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charset="0"/>
                        </a:rPr>
                        <a:t>Throughput (Mbps)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charset="0"/>
                        </a:rPr>
                        <a:t>Reach</a:t>
                      </a:r>
                    </a:p>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charset="0"/>
                        </a:rPr>
                        <a:t>(Miles)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a:ln>
                            <a:noFill/>
                          </a:ln>
                          <a:solidFill>
                            <a:schemeClr val="tx1"/>
                          </a:solidFill>
                          <a:effectLst/>
                          <a:latin typeface="Arial" charset="0"/>
                          <a:ea typeface="ＭＳ Ｐゴシック" charset="0"/>
                        </a:rPr>
                        <a:t>Link Cost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84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Motorola</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Canopy 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2.4 / 5.2 / 5.7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14 (half duplex)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15-20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$4k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4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Alvarion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BreezenetB</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5.8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28 (quasi full)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15-20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$4-7k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14338">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Orthogon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Spectra</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2.4 / 5.2 / 5.7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100(half duplex)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10-15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$12k</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381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Aeras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Wavelink – 4500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5.2 / 5.7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45 (full duplex)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10 to 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$12k</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079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Dragon-wave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AirPair 100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18 / 23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100 (full duplex)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4 to 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$28k to $33K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36195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Proxim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Tsunami 45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5.2 / 5.7 / 23</a:t>
                      </a:r>
                    </a:p>
                    <a:p>
                      <a:pPr marL="0" marR="0" lvl="0" indent="0" algn="l" defTabSz="914400" rtl="0" eaLnBrk="1" fontAlgn="base" latinLnBrk="0" hangingPunct="1">
                        <a:lnSpc>
                          <a:spcPct val="100000"/>
                        </a:lnSpc>
                        <a:spcBef>
                          <a:spcPct val="20000"/>
                        </a:spcBef>
                        <a:spcAft>
                          <a:spcPct val="0"/>
                        </a:spcAft>
                        <a:buClrTx/>
                        <a:buSzTx/>
                        <a:buFontTx/>
                        <a:buNone/>
                        <a:tabLst/>
                      </a:pPr>
                      <a:endParaRPr kumimoji="0" lang="en-US" sz="1800" b="0" i="0" u="none" strike="noStrike" cap="none" normalizeH="0" baseline="0">
                        <a:ln>
                          <a:noFill/>
                        </a:ln>
                        <a:solidFill>
                          <a:schemeClr val="tx1"/>
                        </a:solidFill>
                        <a:effectLst/>
                        <a:latin typeface="Arial" charset="0"/>
                        <a:ea typeface="ＭＳ Ｐゴシック"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45 (full duplex)</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Up to 15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$38k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409575">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Ceragon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Fiber Air</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6/11/18/23/38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400-800 (full)</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15-30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1800" b="0" i="0" u="none" strike="noStrike" cap="none" normalizeH="0" baseline="0">
                          <a:ln>
                            <a:noFill/>
                          </a:ln>
                          <a:solidFill>
                            <a:schemeClr val="tx1"/>
                          </a:solidFill>
                          <a:effectLst/>
                          <a:latin typeface="Arial" charset="0"/>
                          <a:ea typeface="ＭＳ Ｐゴシック" charset="0"/>
                        </a:rPr>
                        <a:t>$24k</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xmlns:p14="http://schemas.microsoft.com/office/powerpoint/2010/mai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A27041A0-5D74-6D49-8EB9-EC14073A859A}" type="slidenum">
              <a:rPr lang="en-US"/>
              <a:pPr/>
              <a:t>7</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65890" name="Rectangle 2"/>
          <p:cNvSpPr>
            <a:spLocks noGrp="1" noChangeArrowheads="1"/>
          </p:cNvSpPr>
          <p:nvPr>
            <p:ph type="title"/>
          </p:nvPr>
        </p:nvSpPr>
        <p:spPr/>
        <p:txBody>
          <a:bodyPr/>
          <a:lstStyle/>
          <a:p>
            <a:r>
              <a:rPr lang="en-US"/>
              <a:t>Canopy Point to Point Wireless Technologies </a:t>
            </a:r>
          </a:p>
        </p:txBody>
      </p:sp>
      <p:sp>
        <p:nvSpPr>
          <p:cNvPr id="165891" name="Rectangle 3"/>
          <p:cNvSpPr>
            <a:spLocks noGrp="1" noChangeArrowheads="1"/>
          </p:cNvSpPr>
          <p:nvPr>
            <p:ph type="body" idx="1"/>
          </p:nvPr>
        </p:nvSpPr>
        <p:spPr>
          <a:xfrm>
            <a:off x="304800" y="1295400"/>
            <a:ext cx="8534400" cy="5029200"/>
          </a:xfrm>
          <a:ln/>
        </p:spPr>
        <p:txBody>
          <a:bodyPr/>
          <a:lstStyle/>
          <a:p>
            <a:pPr>
              <a:lnSpc>
                <a:spcPct val="110000"/>
              </a:lnSpc>
            </a:pPr>
            <a:r>
              <a:rPr lang="en-US"/>
              <a:t>Wireless Technologies</a:t>
            </a:r>
          </a:p>
          <a:p>
            <a:pPr lvl="1">
              <a:buFontTx/>
              <a:buNone/>
            </a:pPr>
            <a:r>
              <a:rPr lang="en-US" b="0"/>
              <a:t>Motorola Canopy Backhaul</a:t>
            </a:r>
          </a:p>
          <a:p>
            <a:pPr lvl="1"/>
            <a:r>
              <a:rPr lang="en-US"/>
              <a:t>Wireless Ethernet Bridge</a:t>
            </a:r>
          </a:p>
          <a:p>
            <a:pPr lvl="1"/>
            <a:r>
              <a:rPr lang="en-US"/>
              <a:t>2.4 / 5.2 / 5.8 Ghz Unlicensed Frequency bands</a:t>
            </a:r>
          </a:p>
          <a:p>
            <a:pPr lvl="1"/>
            <a:r>
              <a:rPr lang="en-US"/>
              <a:t>7 Mbps throughput / $4k per link / Up to 20 miles</a:t>
            </a:r>
          </a:p>
          <a:p>
            <a:pPr lvl="1"/>
            <a:r>
              <a:rPr lang="en-US"/>
              <a:t>14 Mbps throughput / $12k per link / Up to 10 miles</a:t>
            </a:r>
          </a:p>
          <a:p>
            <a:pPr lvl="1"/>
            <a:r>
              <a:rPr lang="en-US"/>
              <a:t>Half Duplex</a:t>
            </a:r>
          </a:p>
          <a:p>
            <a:pPr lvl="1"/>
            <a:r>
              <a:rPr lang="en-US"/>
              <a:t>Low data rate for spectrum used (bad)</a:t>
            </a:r>
          </a:p>
          <a:p>
            <a:pPr lvl="1"/>
            <a:r>
              <a:rPr lang="en-US"/>
              <a:t>Low Frames per second</a:t>
            </a:r>
          </a:p>
        </p:txBody>
      </p:sp>
    </p:spTree>
  </p:cSld>
  <p:clrMapOvr>
    <a:masterClrMapping/>
  </p:clrMapOvr>
  <p:transition xmlns:p14="http://schemas.microsoft.com/office/powerpoint/2010/mai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87D6FF21-38B1-A443-81C8-3E0A1605F349}" type="slidenum">
              <a:rPr lang="en-US"/>
              <a:pPr/>
              <a:t>8</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35522" name="Rectangle 2"/>
          <p:cNvSpPr>
            <a:spLocks noGrp="1" noChangeArrowheads="1"/>
          </p:cNvSpPr>
          <p:nvPr>
            <p:ph type="title"/>
          </p:nvPr>
        </p:nvSpPr>
        <p:spPr/>
        <p:txBody>
          <a:bodyPr/>
          <a:lstStyle/>
          <a:p>
            <a:r>
              <a:rPr lang="en-US"/>
              <a:t>Alvarion Point to Point Wireless Technologies</a:t>
            </a:r>
          </a:p>
        </p:txBody>
      </p:sp>
      <p:sp>
        <p:nvSpPr>
          <p:cNvPr id="235523" name="Rectangle 3"/>
          <p:cNvSpPr>
            <a:spLocks noGrp="1" noChangeArrowheads="1"/>
          </p:cNvSpPr>
          <p:nvPr>
            <p:ph type="body" idx="1"/>
          </p:nvPr>
        </p:nvSpPr>
        <p:spPr>
          <a:xfrm>
            <a:off x="304800" y="1295400"/>
            <a:ext cx="8534400" cy="5029200"/>
          </a:xfrm>
          <a:ln/>
        </p:spPr>
        <p:txBody>
          <a:bodyPr/>
          <a:lstStyle/>
          <a:p>
            <a:pPr>
              <a:lnSpc>
                <a:spcPct val="110000"/>
              </a:lnSpc>
            </a:pPr>
            <a:r>
              <a:rPr lang="en-US"/>
              <a:t>Wireless Technologies</a:t>
            </a:r>
          </a:p>
          <a:p>
            <a:pPr lvl="1">
              <a:buFontTx/>
              <a:buNone/>
            </a:pPr>
            <a:r>
              <a:rPr lang="en-US" b="0"/>
              <a:t>Alvarion BreezenetB</a:t>
            </a:r>
          </a:p>
          <a:p>
            <a:pPr lvl="1"/>
            <a:r>
              <a:rPr lang="en-US"/>
              <a:t>Wireless Ethernet Bridge (full vlan support)</a:t>
            </a:r>
          </a:p>
          <a:p>
            <a:pPr lvl="1"/>
            <a:r>
              <a:rPr lang="en-US"/>
              <a:t>5.8 Ghz Unlicensed Frequency band</a:t>
            </a:r>
          </a:p>
          <a:p>
            <a:pPr lvl="1"/>
            <a:r>
              <a:rPr lang="en-US"/>
              <a:t>28 Mbps throughput / $5k per link / 15 miles 99.99%</a:t>
            </a:r>
          </a:p>
          <a:p>
            <a:pPr lvl="1"/>
            <a:r>
              <a:rPr lang="en-US"/>
              <a:t>Quasi Full Duplex</a:t>
            </a:r>
          </a:p>
          <a:p>
            <a:pPr lvl="1"/>
            <a:r>
              <a:rPr lang="en-US"/>
              <a:t>Good use of spectrum</a:t>
            </a:r>
          </a:p>
          <a:p>
            <a:pPr lvl="1"/>
            <a:r>
              <a:rPr lang="en-US"/>
              <a:t>High frame/s rate</a:t>
            </a:r>
          </a:p>
          <a:p>
            <a:pPr lvl="1"/>
            <a:r>
              <a:rPr lang="en-US"/>
              <a:t>Needs a high signal to noise ratio</a:t>
            </a:r>
          </a:p>
          <a:p>
            <a:pPr lvl="1"/>
            <a:r>
              <a:rPr lang="en-US"/>
              <a:t>Choice of antennas</a:t>
            </a:r>
          </a:p>
        </p:txBody>
      </p:sp>
    </p:spTree>
  </p:cSld>
  <p:clrMapOvr>
    <a:masterClrMapping/>
  </p:clrMapOvr>
  <p:transition xmlns:p14="http://schemas.microsoft.com/office/powerpoint/2010/mai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0A9DDE0A-22F1-5E43-A4E1-912A1B66A6CE}" type="slidenum">
              <a:rPr lang="en-US"/>
              <a:pPr/>
              <a:t>9</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32098" name="Rectangle 2"/>
          <p:cNvSpPr>
            <a:spLocks noGrp="1" noChangeArrowheads="1"/>
          </p:cNvSpPr>
          <p:nvPr>
            <p:ph type="title"/>
          </p:nvPr>
        </p:nvSpPr>
        <p:spPr/>
        <p:txBody>
          <a:bodyPr/>
          <a:lstStyle/>
          <a:p>
            <a:r>
              <a:rPr lang="en-US" dirty="0" err="1"/>
              <a:t>Aeras</a:t>
            </a:r>
            <a:r>
              <a:rPr lang="en-US" dirty="0"/>
              <a:t> Point to Point Wireless Technologies</a:t>
            </a:r>
          </a:p>
        </p:txBody>
      </p:sp>
      <p:sp>
        <p:nvSpPr>
          <p:cNvPr id="132099" name="Rectangle 3"/>
          <p:cNvSpPr>
            <a:spLocks noGrp="1" noChangeArrowheads="1"/>
          </p:cNvSpPr>
          <p:nvPr>
            <p:ph type="body" idx="1"/>
          </p:nvPr>
        </p:nvSpPr>
        <p:spPr>
          <a:xfrm>
            <a:off x="342900" y="1219200"/>
            <a:ext cx="8534400" cy="5029200"/>
          </a:xfrm>
          <a:ln/>
        </p:spPr>
        <p:txBody>
          <a:bodyPr/>
          <a:lstStyle/>
          <a:p>
            <a:pPr>
              <a:lnSpc>
                <a:spcPct val="110000"/>
              </a:lnSpc>
            </a:pPr>
            <a:r>
              <a:rPr lang="en-US"/>
              <a:t>Wireless Technologies (cont.)</a:t>
            </a:r>
          </a:p>
          <a:p>
            <a:pPr lvl="1">
              <a:buFontTx/>
              <a:buNone/>
            </a:pPr>
            <a:r>
              <a:rPr lang="en-US" b="0"/>
              <a:t>Aeras Wavelink 4500</a:t>
            </a:r>
          </a:p>
          <a:p>
            <a:pPr lvl="1"/>
            <a:r>
              <a:rPr lang="en-US"/>
              <a:t>Good use of spectrum</a:t>
            </a:r>
            <a:endParaRPr lang="en-US" b="0"/>
          </a:p>
          <a:p>
            <a:pPr lvl="1"/>
            <a:r>
              <a:rPr lang="en-US"/>
              <a:t>Wireless Point-to-point Ethernet / DS3 (Software Selectable)</a:t>
            </a:r>
          </a:p>
          <a:p>
            <a:pPr lvl="1"/>
            <a:r>
              <a:rPr lang="en-US"/>
              <a:t>5.3 / 5.8 Ghz unlicensed bands</a:t>
            </a:r>
          </a:p>
          <a:p>
            <a:pPr lvl="1"/>
            <a:r>
              <a:rPr lang="en-US"/>
              <a:t>45 Mb/s Throughput (All or nothing)</a:t>
            </a:r>
          </a:p>
          <a:p>
            <a:pPr lvl="1"/>
            <a:r>
              <a:rPr lang="en-US"/>
              <a:t>Ethernet Wayside Channel (1 to 2 Meg)</a:t>
            </a:r>
          </a:p>
          <a:p>
            <a:pPr lvl="1"/>
            <a:r>
              <a:rPr lang="en-US"/>
              <a:t>7 to 10 miles with 2 to 3 ft antenna (99.99%)</a:t>
            </a:r>
          </a:p>
          <a:p>
            <a:pPr lvl="1"/>
            <a:r>
              <a:rPr lang="en-US"/>
              <a:t>1 to 5 miles with integrated antenna</a:t>
            </a:r>
          </a:p>
          <a:p>
            <a:pPr lvl="1"/>
            <a:r>
              <a:rPr lang="en-US"/>
              <a:t>$12k link cost</a:t>
            </a:r>
          </a:p>
        </p:txBody>
      </p:sp>
    </p:spTree>
  </p:cSld>
  <p:clrMapOvr>
    <a:masterClrMapping/>
  </p:clrMapOvr>
  <p:transition xmlns:p14="http://schemas.microsoft.com/office/powerpoint/2010/mai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7015F937-0BE1-E74B-B732-47F72D7DBEFF}" type="slidenum">
              <a:rPr lang="en-US"/>
              <a:pPr/>
              <a:t>10</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33122" name="Rectangle 2"/>
          <p:cNvSpPr>
            <a:spLocks noGrp="1" noChangeArrowheads="1"/>
          </p:cNvSpPr>
          <p:nvPr>
            <p:ph type="title"/>
          </p:nvPr>
        </p:nvSpPr>
        <p:spPr/>
        <p:txBody>
          <a:bodyPr/>
          <a:lstStyle/>
          <a:p>
            <a:r>
              <a:rPr lang="en-US"/>
              <a:t>Dragonwave Point to Point Wireless Technologies</a:t>
            </a:r>
          </a:p>
        </p:txBody>
      </p:sp>
      <p:sp>
        <p:nvSpPr>
          <p:cNvPr id="133123" name="Rectangle 3"/>
          <p:cNvSpPr>
            <a:spLocks noGrp="1" noChangeArrowheads="1"/>
          </p:cNvSpPr>
          <p:nvPr>
            <p:ph type="body" idx="1"/>
          </p:nvPr>
        </p:nvSpPr>
        <p:spPr>
          <a:xfrm>
            <a:off x="304800" y="1295400"/>
            <a:ext cx="8534400" cy="5029200"/>
          </a:xfrm>
          <a:ln/>
        </p:spPr>
        <p:txBody>
          <a:bodyPr/>
          <a:lstStyle/>
          <a:p>
            <a:pPr>
              <a:lnSpc>
                <a:spcPct val="110000"/>
              </a:lnSpc>
            </a:pPr>
            <a:r>
              <a:rPr lang="en-US"/>
              <a:t>Wireless Technologies (cont.)</a:t>
            </a:r>
          </a:p>
          <a:p>
            <a:pPr lvl="1">
              <a:buFontTx/>
              <a:buNone/>
            </a:pPr>
            <a:r>
              <a:rPr lang="en-US" b="0"/>
              <a:t>Dragonwave AirPair 100</a:t>
            </a:r>
          </a:p>
          <a:p>
            <a:pPr lvl="1"/>
            <a:r>
              <a:rPr lang="en-US"/>
              <a:t>100 Mbps throughput, full duplex</a:t>
            </a:r>
          </a:p>
          <a:p>
            <a:pPr lvl="1"/>
            <a:r>
              <a:rPr lang="en-US"/>
              <a:t>18 Ghz Band	7 to 15 miles licensed 99.99%</a:t>
            </a:r>
          </a:p>
          <a:p>
            <a:pPr lvl="1"/>
            <a:r>
              <a:rPr lang="en-US"/>
              <a:t>23 Ghz Band	7 miles licensed 99.99%</a:t>
            </a:r>
          </a:p>
          <a:p>
            <a:pPr lvl="1"/>
            <a:r>
              <a:rPr lang="en-US"/>
              <a:t>2k to 2.5k per license</a:t>
            </a:r>
          </a:p>
          <a:p>
            <a:pPr lvl="1"/>
            <a:r>
              <a:rPr lang="en-US"/>
              <a:t>$28k for 4 mile link</a:t>
            </a:r>
          </a:p>
          <a:p>
            <a:pPr lvl="1"/>
            <a:r>
              <a:rPr lang="en-US"/>
              <a:t>$33k for 7.5 mile link</a:t>
            </a:r>
          </a:p>
          <a:p>
            <a:pPr lvl="1"/>
            <a:r>
              <a:rPr lang="en-US"/>
              <a:t>Licensed links protect from interference</a:t>
            </a:r>
          </a:p>
          <a:p>
            <a:pPr lvl="1"/>
            <a:r>
              <a:rPr lang="en-US"/>
              <a:t>Carrier Grade radios</a:t>
            </a:r>
          </a:p>
        </p:txBody>
      </p:sp>
    </p:spTree>
  </p:cSld>
  <p:clrMapOvr>
    <a:masterClrMapping/>
  </p:clrMapOvr>
  <p:transition xmlns:p14="http://schemas.microsoft.com/office/powerpoint/2010/mai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8797868A-82AD-1A49-842D-AB275FC95200}" type="slidenum">
              <a:rPr lang="en-US"/>
              <a:pPr/>
              <a:t>11</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34146" name="Rectangle 2"/>
          <p:cNvSpPr>
            <a:spLocks noGrp="1" noChangeArrowheads="1"/>
          </p:cNvSpPr>
          <p:nvPr>
            <p:ph type="title"/>
          </p:nvPr>
        </p:nvSpPr>
        <p:spPr/>
        <p:txBody>
          <a:bodyPr/>
          <a:lstStyle/>
          <a:p>
            <a:r>
              <a:rPr lang="en-US"/>
              <a:t>Proxim Point to Point Wireless Technologies</a:t>
            </a:r>
          </a:p>
        </p:txBody>
      </p:sp>
      <p:sp>
        <p:nvSpPr>
          <p:cNvPr id="134147" name="Rectangle 3"/>
          <p:cNvSpPr>
            <a:spLocks noGrp="1" noChangeArrowheads="1"/>
          </p:cNvSpPr>
          <p:nvPr>
            <p:ph type="body" idx="1"/>
          </p:nvPr>
        </p:nvSpPr>
        <p:spPr>
          <a:xfrm>
            <a:off x="304800" y="1295400"/>
            <a:ext cx="8534400" cy="5029200"/>
          </a:xfrm>
          <a:ln/>
        </p:spPr>
        <p:txBody>
          <a:bodyPr/>
          <a:lstStyle/>
          <a:p>
            <a:pPr>
              <a:lnSpc>
                <a:spcPct val="110000"/>
              </a:lnSpc>
            </a:pPr>
            <a:r>
              <a:rPr lang="en-US"/>
              <a:t>Wireless Technologies (cont.)</a:t>
            </a:r>
          </a:p>
          <a:p>
            <a:pPr lvl="1">
              <a:buFontTx/>
              <a:buNone/>
            </a:pPr>
            <a:r>
              <a:rPr lang="en-US" b="0"/>
              <a:t>Proxim</a:t>
            </a:r>
            <a:endParaRPr lang="en-US"/>
          </a:p>
          <a:p>
            <a:pPr lvl="1"/>
            <a:r>
              <a:rPr lang="en-US"/>
              <a:t>Tsunami 45 /  100</a:t>
            </a:r>
          </a:p>
          <a:p>
            <a:pPr lvl="1"/>
            <a:r>
              <a:rPr lang="en-US"/>
              <a:t>45 / 100 Mbps actual throughput, full duplex</a:t>
            </a:r>
          </a:p>
          <a:p>
            <a:pPr lvl="1"/>
            <a:r>
              <a:rPr lang="en-US"/>
              <a:t>Includes 1 or 2 T1 links for T1 replacement</a:t>
            </a:r>
          </a:p>
          <a:p>
            <a:pPr lvl="1"/>
            <a:r>
              <a:rPr lang="en-US"/>
              <a:t>$50k for 100 Mbps link</a:t>
            </a:r>
          </a:p>
          <a:p>
            <a:pPr lvl="1"/>
            <a:r>
              <a:rPr lang="en-US"/>
              <a:t>$38k for 45 Mbps link</a:t>
            </a:r>
          </a:p>
          <a:p>
            <a:pPr lvl="1"/>
            <a:r>
              <a:rPr lang="en-US"/>
              <a:t>Several licensed and unlicensed frequency bands</a:t>
            </a:r>
          </a:p>
          <a:p>
            <a:pPr lvl="1"/>
            <a:r>
              <a:rPr lang="en-US"/>
              <a:t>15 Mile link for 5.8Ghz band, 7 miles for other bands</a:t>
            </a:r>
          </a:p>
        </p:txBody>
      </p:sp>
    </p:spTree>
  </p:cSld>
  <p:clrMapOvr>
    <a:masterClrMapping/>
  </p:clrMapOvr>
  <p:transition xmlns:p14="http://schemas.microsoft.com/office/powerpoint/2010/mai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B4C7828A-D9AE-3A4C-B3F3-C2B0120098EE}" type="slidenum">
              <a:rPr lang="en-US"/>
              <a:pPr/>
              <a:t>12</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37570" name="Rectangle 2"/>
          <p:cNvSpPr>
            <a:spLocks noGrp="1" noChangeArrowheads="1"/>
          </p:cNvSpPr>
          <p:nvPr>
            <p:ph type="title"/>
          </p:nvPr>
        </p:nvSpPr>
        <p:spPr/>
        <p:txBody>
          <a:bodyPr/>
          <a:lstStyle/>
          <a:p>
            <a:r>
              <a:rPr lang="en-US"/>
              <a:t>Ceragon Point to Point Wireless Technologies</a:t>
            </a:r>
          </a:p>
        </p:txBody>
      </p:sp>
      <p:sp>
        <p:nvSpPr>
          <p:cNvPr id="237571" name="Rectangle 3"/>
          <p:cNvSpPr>
            <a:spLocks noGrp="1" noChangeArrowheads="1"/>
          </p:cNvSpPr>
          <p:nvPr>
            <p:ph type="body" idx="1"/>
          </p:nvPr>
        </p:nvSpPr>
        <p:spPr>
          <a:xfrm>
            <a:off x="304800" y="1295400"/>
            <a:ext cx="8534400" cy="5029200"/>
          </a:xfrm>
          <a:ln/>
        </p:spPr>
        <p:txBody>
          <a:bodyPr/>
          <a:lstStyle/>
          <a:p>
            <a:pPr>
              <a:lnSpc>
                <a:spcPct val="110000"/>
              </a:lnSpc>
            </a:pPr>
            <a:r>
              <a:rPr lang="en-US"/>
              <a:t>Wireless Technologies (cont.)</a:t>
            </a:r>
          </a:p>
          <a:p>
            <a:pPr lvl="1">
              <a:buFontTx/>
              <a:buNone/>
            </a:pPr>
            <a:r>
              <a:rPr lang="en-US" b="0"/>
              <a:t>Ceragon Fiberair</a:t>
            </a:r>
          </a:p>
          <a:p>
            <a:pPr lvl="1"/>
            <a:r>
              <a:rPr lang="en-US"/>
              <a:t>400 Mbps throughput, full duplex up gradeabale to 800 Mbps</a:t>
            </a:r>
          </a:p>
          <a:p>
            <a:pPr lvl="1"/>
            <a:r>
              <a:rPr lang="en-US"/>
              <a:t>Varity of licensed band from 6/7/11/18/23/38 Ghz</a:t>
            </a:r>
          </a:p>
          <a:p>
            <a:pPr lvl="1"/>
            <a:r>
              <a:rPr lang="en-US"/>
              <a:t>Link distances up to 30 miles in low bands 99.99%</a:t>
            </a:r>
          </a:p>
          <a:p>
            <a:pPr lvl="1"/>
            <a:r>
              <a:rPr lang="en-US"/>
              <a:t>2k to 2.5k per license</a:t>
            </a:r>
          </a:p>
          <a:p>
            <a:pPr lvl="1"/>
            <a:r>
              <a:rPr lang="en-US"/>
              <a:t>$26k for a 400 Mbps 18 GHz link</a:t>
            </a:r>
          </a:p>
          <a:p>
            <a:pPr lvl="1"/>
            <a:r>
              <a:rPr lang="en-US"/>
              <a:t>40k for 25 mile 200 Mbps link</a:t>
            </a:r>
          </a:p>
          <a:p>
            <a:pPr lvl="1"/>
            <a:r>
              <a:rPr lang="en-US"/>
              <a:t>Carrier Grade radios</a:t>
            </a:r>
          </a:p>
        </p:txBody>
      </p:sp>
    </p:spTree>
  </p:cSld>
  <p:clrMapOvr>
    <a:masterClrMapping/>
  </p:clrMapOvr>
  <p:transition xmlns:p14="http://schemas.microsoft.com/office/powerpoint/2010/mai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1B25FF6F-149B-A448-AE5D-00FB8B515C53}" type="slidenum">
              <a:rPr lang="en-US"/>
              <a:pPr/>
              <a:t>13</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45410" name="Rectangle 2"/>
          <p:cNvSpPr>
            <a:spLocks noGrp="1" noChangeArrowheads="1"/>
          </p:cNvSpPr>
          <p:nvPr>
            <p:ph type="title"/>
          </p:nvPr>
        </p:nvSpPr>
        <p:spPr/>
        <p:txBody>
          <a:bodyPr/>
          <a:lstStyle/>
          <a:p>
            <a:r>
              <a:rPr lang="en-US"/>
              <a:t>Next Steps- Point to Point Wireless</a:t>
            </a:r>
          </a:p>
        </p:txBody>
      </p:sp>
      <p:sp>
        <p:nvSpPr>
          <p:cNvPr id="145411" name="Rectangle 3"/>
          <p:cNvSpPr>
            <a:spLocks noGrp="1" noChangeArrowheads="1"/>
          </p:cNvSpPr>
          <p:nvPr>
            <p:ph type="body" idx="1"/>
          </p:nvPr>
        </p:nvSpPr>
        <p:spPr>
          <a:xfrm>
            <a:off x="304800" y="1295400"/>
            <a:ext cx="8534400" cy="5029200"/>
          </a:xfrm>
          <a:ln/>
        </p:spPr>
        <p:txBody>
          <a:bodyPr/>
          <a:lstStyle/>
          <a:p>
            <a:pPr>
              <a:lnSpc>
                <a:spcPct val="110000"/>
              </a:lnSpc>
            </a:pPr>
            <a:r>
              <a:rPr lang="en-US" sz="2400"/>
              <a:t>Evaluate Vendor Technologies (100+ vendors)</a:t>
            </a:r>
          </a:p>
          <a:p>
            <a:pPr lvl="1">
              <a:lnSpc>
                <a:spcPct val="110000"/>
              </a:lnSpc>
            </a:pPr>
            <a:r>
              <a:rPr lang="en-US" sz="2000"/>
              <a:t>Financially sound company</a:t>
            </a:r>
          </a:p>
          <a:p>
            <a:pPr lvl="1">
              <a:lnSpc>
                <a:spcPct val="110000"/>
              </a:lnSpc>
            </a:pPr>
            <a:r>
              <a:rPr lang="en-US" sz="2000"/>
              <a:t>Comprehensive product set</a:t>
            </a:r>
          </a:p>
          <a:p>
            <a:pPr lvl="2">
              <a:lnSpc>
                <a:spcPct val="110000"/>
              </a:lnSpc>
            </a:pPr>
            <a:r>
              <a:rPr lang="en-US" sz="2000"/>
              <a:t>Low cost, low speed point to point</a:t>
            </a:r>
          </a:p>
          <a:p>
            <a:pPr lvl="2">
              <a:lnSpc>
                <a:spcPct val="110000"/>
              </a:lnSpc>
            </a:pPr>
            <a:r>
              <a:rPr lang="en-US" sz="2000"/>
              <a:t>High speed point to point</a:t>
            </a:r>
          </a:p>
          <a:p>
            <a:pPr lvl="2">
              <a:lnSpc>
                <a:spcPct val="110000"/>
              </a:lnSpc>
            </a:pPr>
            <a:r>
              <a:rPr lang="en-US" sz="2000"/>
              <a:t>Native Ethernet (Transparent) and TDM offerings</a:t>
            </a:r>
          </a:p>
          <a:p>
            <a:pPr lvl="1">
              <a:lnSpc>
                <a:spcPct val="110000"/>
              </a:lnSpc>
            </a:pPr>
            <a:r>
              <a:rPr lang="en-US" sz="2000"/>
              <a:t>Common management platform across product set</a:t>
            </a:r>
          </a:p>
          <a:p>
            <a:pPr lvl="1">
              <a:lnSpc>
                <a:spcPct val="110000"/>
              </a:lnSpc>
            </a:pPr>
            <a:r>
              <a:rPr lang="en-US" sz="2000"/>
              <a:t>Carrier Grade Reliability</a:t>
            </a:r>
          </a:p>
          <a:p>
            <a:pPr lvl="1">
              <a:lnSpc>
                <a:spcPct val="110000"/>
              </a:lnSpc>
            </a:pPr>
            <a:r>
              <a:rPr lang="en-US" sz="2000"/>
              <a:t>Can be monitored with existing infrastructure</a:t>
            </a:r>
          </a:p>
          <a:p>
            <a:pPr>
              <a:lnSpc>
                <a:spcPct val="110000"/>
              </a:lnSpc>
            </a:pPr>
            <a:r>
              <a:rPr lang="en-US" sz="2400"/>
              <a:t>Compile Preliminary Business Case for service delivery</a:t>
            </a:r>
          </a:p>
          <a:p>
            <a:pPr>
              <a:lnSpc>
                <a:spcPct val="110000"/>
              </a:lnSpc>
            </a:pPr>
            <a:r>
              <a:rPr lang="en-US" sz="2400"/>
              <a:t>Lab / Field trial of leading technologies</a:t>
            </a:r>
          </a:p>
          <a:p>
            <a:pPr>
              <a:lnSpc>
                <a:spcPct val="110000"/>
              </a:lnSpc>
            </a:pPr>
            <a:endParaRPr lang="en-US" sz="2400"/>
          </a:p>
        </p:txBody>
      </p:sp>
    </p:spTree>
  </p:cSld>
  <p:clrMapOvr>
    <a:masterClrMapping/>
  </p:clrMapOvr>
  <p:transition xmlns:p14="http://schemas.microsoft.com/office/powerpoint/2010/mai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1F306056-0549-594C-8E66-E08C8C351B34}" type="slidenum">
              <a:rPr lang="en-US"/>
              <a:pPr/>
              <a:t>14</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18786" name="Rectangle 2"/>
          <p:cNvSpPr>
            <a:spLocks noGrp="1" noChangeArrowheads="1"/>
          </p:cNvSpPr>
          <p:nvPr>
            <p:ph type="title"/>
          </p:nvPr>
        </p:nvSpPr>
        <p:spPr/>
        <p:txBody>
          <a:bodyPr/>
          <a:lstStyle/>
          <a:p>
            <a:r>
              <a:rPr lang="en-US"/>
              <a:t>Fixed Wireless Opportunities</a:t>
            </a:r>
          </a:p>
        </p:txBody>
      </p:sp>
      <p:sp>
        <p:nvSpPr>
          <p:cNvPr id="118787" name="Rectangle 3"/>
          <p:cNvSpPr>
            <a:spLocks noGrp="1" noChangeArrowheads="1"/>
          </p:cNvSpPr>
          <p:nvPr>
            <p:ph type="body" idx="1"/>
          </p:nvPr>
        </p:nvSpPr>
        <p:spPr>
          <a:xfrm>
            <a:off x="254000" y="819150"/>
            <a:ext cx="8534400" cy="5324475"/>
          </a:xfrm>
        </p:spPr>
        <p:txBody>
          <a:bodyPr/>
          <a:lstStyle/>
          <a:p>
            <a:pPr>
              <a:lnSpc>
                <a:spcPct val="110000"/>
              </a:lnSpc>
            </a:pPr>
            <a:r>
              <a:rPr lang="en-US" sz="2400"/>
              <a:t>Deployment of Fixed Wireless Technologies to create an </a:t>
            </a:r>
            <a:r>
              <a:rPr lang="ja-JP" altLang="en-US" sz="2400">
                <a:latin typeface="Arial"/>
              </a:rPr>
              <a:t>‘</a:t>
            </a:r>
            <a:r>
              <a:rPr lang="en-US" sz="2400"/>
              <a:t>umbrella</a:t>
            </a:r>
            <a:r>
              <a:rPr lang="ja-JP" altLang="en-US" sz="2400">
                <a:latin typeface="Arial"/>
              </a:rPr>
              <a:t>’</a:t>
            </a:r>
            <a:r>
              <a:rPr lang="en-US" sz="2400"/>
              <a:t> over a service territory</a:t>
            </a:r>
          </a:p>
          <a:p>
            <a:pPr lvl="1">
              <a:lnSpc>
                <a:spcPct val="110000"/>
              </a:lnSpc>
            </a:pPr>
            <a:r>
              <a:rPr lang="en-US" sz="2000"/>
              <a:t>Cell Bandwidth up to 38Mb/s</a:t>
            </a:r>
          </a:p>
          <a:p>
            <a:pPr lvl="1">
              <a:lnSpc>
                <a:spcPct val="110000"/>
              </a:lnSpc>
            </a:pPr>
            <a:r>
              <a:rPr lang="en-US" sz="2000"/>
              <a:t>Reach up to 7 miles</a:t>
            </a:r>
          </a:p>
          <a:p>
            <a:pPr lvl="1">
              <a:lnSpc>
                <a:spcPct val="110000"/>
              </a:lnSpc>
            </a:pPr>
            <a:r>
              <a:rPr lang="en-US" sz="2000"/>
              <a:t>Native Ethernet Handoff</a:t>
            </a:r>
          </a:p>
          <a:p>
            <a:pPr>
              <a:lnSpc>
                <a:spcPct val="110000"/>
              </a:lnSpc>
            </a:pPr>
            <a:r>
              <a:rPr lang="en-US" sz="2400"/>
              <a:t>Fixed Wireless Enables New Customers &amp; Services</a:t>
            </a:r>
          </a:p>
          <a:p>
            <a:pPr lvl="1">
              <a:lnSpc>
                <a:spcPct val="110000"/>
              </a:lnSpc>
            </a:pPr>
            <a:r>
              <a:rPr lang="en-US" sz="2000"/>
              <a:t>Wholesale infrastructure for low speed data services (&lt;4Mb/s)</a:t>
            </a:r>
          </a:p>
          <a:p>
            <a:pPr lvl="1">
              <a:lnSpc>
                <a:spcPct val="110000"/>
              </a:lnSpc>
            </a:pPr>
            <a:r>
              <a:rPr lang="en-US" sz="2000"/>
              <a:t>Wireless Based T-1, Ethernet transport (MPLS)</a:t>
            </a:r>
          </a:p>
          <a:p>
            <a:pPr lvl="1">
              <a:lnSpc>
                <a:spcPct val="110000"/>
              </a:lnSpc>
            </a:pPr>
            <a:r>
              <a:rPr lang="en-US" sz="2000"/>
              <a:t>Retail opportunity for Level 3 or subsidiary for consumer broadband</a:t>
            </a:r>
          </a:p>
          <a:p>
            <a:pPr lvl="1">
              <a:lnSpc>
                <a:spcPct val="110000"/>
              </a:lnSpc>
            </a:pPr>
            <a:r>
              <a:rPr lang="en-US" sz="2000"/>
              <a:t>Broad access to enterprise and consumer markets</a:t>
            </a:r>
          </a:p>
          <a:p>
            <a:pPr lvl="1">
              <a:lnSpc>
                <a:spcPct val="110000"/>
              </a:lnSpc>
            </a:pPr>
            <a:r>
              <a:rPr lang="en-US" sz="2000"/>
              <a:t>Aggregation method for VOIP Peering Initiative</a:t>
            </a:r>
          </a:p>
          <a:p>
            <a:pPr lvl="1">
              <a:lnSpc>
                <a:spcPct val="110000"/>
              </a:lnSpc>
            </a:pPr>
            <a:r>
              <a:rPr lang="en-US" sz="2000"/>
              <a:t>Replacement for costly frame relay circuits</a:t>
            </a:r>
          </a:p>
        </p:txBody>
      </p:sp>
    </p:spTree>
  </p:cSld>
  <p:clrMapOvr>
    <a:masterClrMapping/>
  </p:clrMapOvr>
  <p:transition xmlns:p14="http://schemas.microsoft.com/office/powerpoint/2010/mai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4"/>
          <p:cNvSpPr>
            <a:spLocks noGrp="1"/>
          </p:cNvSpPr>
          <p:nvPr>
            <p:ph type="sldNum" sz="quarter" idx="11"/>
          </p:nvPr>
        </p:nvSpPr>
        <p:spPr/>
        <p:txBody>
          <a:bodyPr/>
          <a:lstStyle/>
          <a:p>
            <a:fld id="{12E7FDA2-5EEF-F64C-90F1-442B39FC69AF}" type="slidenum">
              <a:rPr lang="en-US"/>
              <a:pPr/>
              <a:t>15</a:t>
            </a:fld>
            <a:endParaRPr lang="en-US"/>
          </a:p>
        </p:txBody>
      </p:sp>
      <p:sp>
        <p:nvSpPr>
          <p:cNvPr id="24"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35170" name="Rectangle 2"/>
          <p:cNvSpPr>
            <a:spLocks noGrp="1" noChangeArrowheads="1"/>
          </p:cNvSpPr>
          <p:nvPr>
            <p:ph type="title"/>
          </p:nvPr>
        </p:nvSpPr>
        <p:spPr/>
        <p:txBody>
          <a:bodyPr/>
          <a:lstStyle/>
          <a:p>
            <a:r>
              <a:rPr lang="en-US"/>
              <a:t>Fixed Wireless Opportunities (PTMP)</a:t>
            </a:r>
          </a:p>
        </p:txBody>
      </p:sp>
      <p:graphicFrame>
        <p:nvGraphicFramePr>
          <p:cNvPr id="135266" name="Group 98"/>
          <p:cNvGraphicFramePr>
            <a:graphicFrameLocks noGrp="1"/>
          </p:cNvGraphicFramePr>
          <p:nvPr/>
        </p:nvGraphicFramePr>
        <p:xfrm>
          <a:off x="258763" y="1050925"/>
          <a:ext cx="8686800" cy="5360415"/>
        </p:xfrm>
        <a:graphic>
          <a:graphicData uri="http://schemas.openxmlformats.org/drawingml/2006/table">
            <a:tbl>
              <a:tblPr/>
              <a:tblGrid>
                <a:gridCol w="2819400"/>
                <a:gridCol w="5867400"/>
              </a:tblGrid>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chemeClr val="tx1"/>
                          </a:solidFill>
                          <a:effectLst/>
                          <a:latin typeface="Arial" charset="0"/>
                          <a:ea typeface="ＭＳ Ｐゴシック" charset="0"/>
                        </a:rPr>
                        <a:t>Customer Base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chemeClr val="tx1"/>
                          </a:solidFill>
                          <a:effectLst/>
                          <a:latin typeface="Arial" charset="0"/>
                          <a:ea typeface="ＭＳ Ｐゴシック" charset="0"/>
                        </a:rPr>
                        <a:t>Application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Existing Customers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Additional near-net locations at low speeds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Campus and Virtual Campus Networking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ILEC/CLEC/ISP/Cable Co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Extension of ADSL and Cable Modem networks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Broadband Access in Rural Areas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T-1 resale for business, SOHO</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WiFi Hotspot Backhaul</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Bulk DIA and transport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Enterprise Customers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T-1 services (ILEC replacement)</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Ethernet, DIA, and VOIP package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Virtual Private Network between facilities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Electronic Billboard control (advertising)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Government Agencies</a:t>
                      </a:r>
                    </a:p>
                    <a:p>
                      <a:pPr marL="457200" marR="0" lvl="1" indent="0" algn="l" defTabSz="914400" rtl="0" eaLnBrk="1" fontAlgn="base" latinLnBrk="0" hangingPunct="1">
                        <a:lnSpc>
                          <a:spcPct val="100000"/>
                        </a:lnSpc>
                        <a:spcBef>
                          <a:spcPct val="20000"/>
                        </a:spcBef>
                        <a:spcAft>
                          <a:spcPct val="0"/>
                        </a:spcAft>
                        <a:buClrTx/>
                        <a:buSzTx/>
                        <a:buFontTx/>
                        <a:buChar char="–"/>
                        <a:tabLst/>
                      </a:pPr>
                      <a:r>
                        <a:rPr kumimoji="0" lang="en-US" sz="1400" b="1" i="0" u="none" strike="noStrike" cap="none" normalizeH="0" baseline="0">
                          <a:ln>
                            <a:noFill/>
                          </a:ln>
                          <a:solidFill>
                            <a:schemeClr val="tx1"/>
                          </a:solidFill>
                          <a:effectLst/>
                          <a:latin typeface="Arial" charset="0"/>
                          <a:ea typeface="ＭＳ Ｐゴシック" charset="0"/>
                        </a:rPr>
                        <a:t>Homeland Security</a:t>
                      </a:r>
                    </a:p>
                    <a:p>
                      <a:pPr marL="457200" marR="0" lvl="1" indent="0" algn="l" defTabSz="914400" rtl="0" eaLnBrk="1" fontAlgn="base" latinLnBrk="0" hangingPunct="1">
                        <a:lnSpc>
                          <a:spcPct val="100000"/>
                        </a:lnSpc>
                        <a:spcBef>
                          <a:spcPct val="20000"/>
                        </a:spcBef>
                        <a:spcAft>
                          <a:spcPct val="0"/>
                        </a:spcAft>
                        <a:buClrTx/>
                        <a:buSzTx/>
                        <a:buFontTx/>
                        <a:buChar char="–"/>
                        <a:tabLst/>
                      </a:pPr>
                      <a:r>
                        <a:rPr kumimoji="0" lang="en-US" sz="1400" b="1" i="0" u="none" strike="noStrike" cap="none" normalizeH="0" baseline="0">
                          <a:ln>
                            <a:noFill/>
                          </a:ln>
                          <a:solidFill>
                            <a:schemeClr val="tx1"/>
                          </a:solidFill>
                          <a:effectLst/>
                          <a:latin typeface="Arial" charset="0"/>
                          <a:ea typeface="ＭＳ Ｐゴシック" charset="0"/>
                        </a:rPr>
                        <a:t>Police</a:t>
                      </a:r>
                    </a:p>
                    <a:p>
                      <a:pPr marL="457200" marR="0" lvl="1" indent="0" algn="l" defTabSz="914400" rtl="0" eaLnBrk="1" fontAlgn="base" latinLnBrk="0" hangingPunct="1">
                        <a:lnSpc>
                          <a:spcPct val="100000"/>
                        </a:lnSpc>
                        <a:spcBef>
                          <a:spcPct val="20000"/>
                        </a:spcBef>
                        <a:spcAft>
                          <a:spcPct val="0"/>
                        </a:spcAft>
                        <a:buClrTx/>
                        <a:buSzTx/>
                        <a:buFontTx/>
                        <a:buChar char="–"/>
                        <a:tabLst/>
                      </a:pPr>
                      <a:r>
                        <a:rPr kumimoji="0" lang="en-US" sz="1400" b="1" i="0" u="none" strike="noStrike" cap="none" normalizeH="0" baseline="0">
                          <a:ln>
                            <a:noFill/>
                          </a:ln>
                          <a:solidFill>
                            <a:schemeClr val="tx1"/>
                          </a:solidFill>
                          <a:effectLst/>
                          <a:latin typeface="Arial" charset="0"/>
                          <a:ea typeface="ＭＳ Ｐゴシック" charset="0"/>
                        </a:rPr>
                        <a:t>Public Safety</a:t>
                      </a:r>
                    </a:p>
                    <a:p>
                      <a:pPr marL="457200" marR="0" lvl="1" indent="0" algn="l" defTabSz="914400" rtl="0" eaLnBrk="1" fontAlgn="base" latinLnBrk="0" hangingPunct="1">
                        <a:lnSpc>
                          <a:spcPct val="100000"/>
                        </a:lnSpc>
                        <a:spcBef>
                          <a:spcPct val="20000"/>
                        </a:spcBef>
                        <a:spcAft>
                          <a:spcPct val="0"/>
                        </a:spcAft>
                        <a:buClrTx/>
                        <a:buSzTx/>
                        <a:buFontTx/>
                        <a:buChar char="–"/>
                        <a:tabLst/>
                      </a:pPr>
                      <a:r>
                        <a:rPr kumimoji="0" lang="en-US" sz="1400" b="1" i="0" u="none" strike="noStrike" cap="none" normalizeH="0" baseline="0">
                          <a:ln>
                            <a:noFill/>
                          </a:ln>
                          <a:solidFill>
                            <a:schemeClr val="tx1"/>
                          </a:solidFill>
                          <a:effectLst/>
                          <a:latin typeface="Arial" charset="0"/>
                          <a:ea typeface="ＭＳ Ｐゴシック" charset="0"/>
                        </a:rPr>
                        <a:t>DOT</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Video Surveillance</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Traffic Monitoring &amp; Control</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Electronic Information Sign Control</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Security Monitoring</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Multi-agency connectivity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xmlns:p14="http://schemas.microsoft.com/office/powerpoint/2010/mai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4"/>
          <p:cNvSpPr>
            <a:spLocks noGrp="1"/>
          </p:cNvSpPr>
          <p:nvPr>
            <p:ph type="sldNum" sz="quarter" idx="11"/>
          </p:nvPr>
        </p:nvSpPr>
        <p:spPr/>
        <p:txBody>
          <a:bodyPr/>
          <a:lstStyle/>
          <a:p>
            <a:fld id="{6019DEF8-99F1-9F4F-AF74-94EB4DA8B84C}" type="slidenum">
              <a:rPr lang="en-US"/>
              <a:pPr/>
              <a:t>16</a:t>
            </a:fld>
            <a:endParaRPr lang="en-US"/>
          </a:p>
        </p:txBody>
      </p:sp>
      <p:sp>
        <p:nvSpPr>
          <p:cNvPr id="1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40290" name="Rectangle 2"/>
          <p:cNvSpPr>
            <a:spLocks noGrp="1" noChangeArrowheads="1"/>
          </p:cNvSpPr>
          <p:nvPr>
            <p:ph type="title"/>
          </p:nvPr>
        </p:nvSpPr>
        <p:spPr/>
        <p:txBody>
          <a:bodyPr/>
          <a:lstStyle/>
          <a:p>
            <a:r>
              <a:rPr lang="en-US" dirty="0"/>
              <a:t>Fixed Wireless Opportunities (</a:t>
            </a:r>
            <a:r>
              <a:rPr lang="en-US" dirty="0" err="1"/>
              <a:t>PTMP</a:t>
            </a:r>
            <a:r>
              <a:rPr lang="en-US" dirty="0"/>
              <a:t>)</a:t>
            </a:r>
          </a:p>
        </p:txBody>
      </p:sp>
      <p:graphicFrame>
        <p:nvGraphicFramePr>
          <p:cNvPr id="140325" name="Group 37"/>
          <p:cNvGraphicFramePr>
            <a:graphicFrameLocks noGrp="1"/>
          </p:cNvGraphicFramePr>
          <p:nvPr/>
        </p:nvGraphicFramePr>
        <p:xfrm>
          <a:off x="249238" y="1397000"/>
          <a:ext cx="8686800" cy="2598927"/>
        </p:xfrm>
        <a:graphic>
          <a:graphicData uri="http://schemas.openxmlformats.org/drawingml/2006/table">
            <a:tbl>
              <a:tblPr/>
              <a:tblGrid>
                <a:gridCol w="2819400"/>
                <a:gridCol w="5867400"/>
              </a:tblGrid>
              <a:tr h="508000">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chemeClr val="tx1"/>
                          </a:solidFill>
                          <a:effectLst/>
                          <a:latin typeface="Arial" charset="0"/>
                          <a:ea typeface="ＭＳ Ｐゴシック" charset="0"/>
                        </a:rPr>
                        <a:t>Customer Base</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en-US" sz="2400" b="1" i="0" u="sng" strike="noStrike" cap="none" normalizeH="0" baseline="0">
                          <a:ln>
                            <a:noFill/>
                          </a:ln>
                          <a:solidFill>
                            <a:schemeClr val="tx1"/>
                          </a:solidFill>
                          <a:effectLst/>
                          <a:latin typeface="Arial" charset="0"/>
                          <a:ea typeface="ＭＳ Ｐゴシック" charset="0"/>
                        </a:rPr>
                        <a:t>Application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08000">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Utilities</a:t>
                      </a:r>
                    </a:p>
                    <a:p>
                      <a:pPr marL="457200" marR="0" lvl="1" indent="0" algn="l" defTabSz="914400" rtl="0" eaLnBrk="1" fontAlgn="base" latinLnBrk="0" hangingPunct="1">
                        <a:lnSpc>
                          <a:spcPct val="100000"/>
                        </a:lnSpc>
                        <a:spcBef>
                          <a:spcPct val="20000"/>
                        </a:spcBef>
                        <a:spcAft>
                          <a:spcPct val="0"/>
                        </a:spcAft>
                        <a:buClrTx/>
                        <a:buSzTx/>
                        <a:buFontTx/>
                        <a:buChar char="–"/>
                        <a:tabLst/>
                      </a:pPr>
                      <a:r>
                        <a:rPr kumimoji="0" lang="en-US" sz="1400" b="1" i="0" u="none" strike="noStrike" cap="none" normalizeH="0" baseline="0">
                          <a:ln>
                            <a:noFill/>
                          </a:ln>
                          <a:solidFill>
                            <a:schemeClr val="tx1"/>
                          </a:solidFill>
                          <a:effectLst/>
                          <a:latin typeface="Arial" charset="0"/>
                          <a:ea typeface="ＭＳ Ｐゴシック" charset="0"/>
                        </a:rPr>
                        <a:t>Electric</a:t>
                      </a:r>
                    </a:p>
                    <a:p>
                      <a:pPr marL="457200" marR="0" lvl="1" indent="0" algn="l" defTabSz="914400" rtl="0" eaLnBrk="1" fontAlgn="base" latinLnBrk="0" hangingPunct="1">
                        <a:lnSpc>
                          <a:spcPct val="100000"/>
                        </a:lnSpc>
                        <a:spcBef>
                          <a:spcPct val="20000"/>
                        </a:spcBef>
                        <a:spcAft>
                          <a:spcPct val="0"/>
                        </a:spcAft>
                        <a:buClrTx/>
                        <a:buSzTx/>
                        <a:buFontTx/>
                        <a:buChar char="–"/>
                        <a:tabLst/>
                      </a:pPr>
                      <a:r>
                        <a:rPr kumimoji="0" lang="en-US" sz="1400" b="1" i="0" u="none" strike="noStrike" cap="none" normalizeH="0" baseline="0">
                          <a:ln>
                            <a:noFill/>
                          </a:ln>
                          <a:solidFill>
                            <a:schemeClr val="tx1"/>
                          </a:solidFill>
                          <a:effectLst/>
                          <a:latin typeface="Arial" charset="0"/>
                          <a:ea typeface="ＭＳ Ｐゴシック" charset="0"/>
                        </a:rPr>
                        <a:t>Gas</a:t>
                      </a:r>
                    </a:p>
                    <a:p>
                      <a:pPr marL="457200" marR="0" lvl="1" indent="0" algn="l" defTabSz="914400" rtl="0" eaLnBrk="1" fontAlgn="base" latinLnBrk="0" hangingPunct="1">
                        <a:lnSpc>
                          <a:spcPct val="100000"/>
                        </a:lnSpc>
                        <a:spcBef>
                          <a:spcPct val="20000"/>
                        </a:spcBef>
                        <a:spcAft>
                          <a:spcPct val="0"/>
                        </a:spcAft>
                        <a:buClrTx/>
                        <a:buSzTx/>
                        <a:buFontTx/>
                        <a:buChar char="–"/>
                        <a:tabLst/>
                      </a:pPr>
                      <a:r>
                        <a:rPr kumimoji="0" lang="en-US" sz="1400" b="1" i="0" u="none" strike="noStrike" cap="none" normalizeH="0" baseline="0">
                          <a:ln>
                            <a:noFill/>
                          </a:ln>
                          <a:solidFill>
                            <a:schemeClr val="tx1"/>
                          </a:solidFill>
                          <a:effectLst/>
                          <a:latin typeface="Arial" charset="0"/>
                          <a:ea typeface="ＭＳ Ｐゴシック" charset="0"/>
                        </a:rPr>
                        <a:t>Water</a:t>
                      </a:r>
                    </a:p>
                    <a:p>
                      <a:pPr marL="0" marR="0" lvl="0" indent="0" algn="l" defTabSz="914400" rtl="0" eaLnBrk="1" fontAlgn="base" latinLnBrk="0" hangingPunct="1">
                        <a:lnSpc>
                          <a:spcPct val="100000"/>
                        </a:lnSpc>
                        <a:spcBef>
                          <a:spcPct val="20000"/>
                        </a:spcBef>
                        <a:spcAft>
                          <a:spcPct val="0"/>
                        </a:spcAft>
                        <a:buClrTx/>
                        <a:buSzTx/>
                        <a:buFontTx/>
                        <a:buChar char="•"/>
                        <a:tabLst/>
                      </a:pPr>
                      <a:endParaRPr kumimoji="0" lang="en-US" sz="1600" b="1" i="0" u="none" strike="noStrike" cap="none" normalizeH="0" baseline="0">
                        <a:ln>
                          <a:noFill/>
                        </a:ln>
                        <a:solidFill>
                          <a:schemeClr val="tx1"/>
                        </a:solidFill>
                        <a:effectLst/>
                        <a:latin typeface="Arial" charset="0"/>
                        <a:ea typeface="ＭＳ Ｐゴシック"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Remote meter reading</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Load Control</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Time of day billing</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Demand forecasting</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Remote locates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Security Monitoring (residential / business)</a:t>
                      </a:r>
                    </a:p>
                    <a:p>
                      <a:pPr marL="0" marR="0" lvl="0" indent="0" algn="l" defTabSz="914400" rtl="0" eaLnBrk="1" fontAlgn="base" latinLnBrk="0" hangingPunct="1">
                        <a:lnSpc>
                          <a:spcPct val="100000"/>
                        </a:lnSpc>
                        <a:spcBef>
                          <a:spcPct val="20000"/>
                        </a:spcBef>
                        <a:spcAft>
                          <a:spcPct val="0"/>
                        </a:spcAft>
                        <a:buClrTx/>
                        <a:buSzTx/>
                        <a:buFontTx/>
                        <a:buChar char="•"/>
                        <a:tabLst/>
                      </a:pPr>
                      <a:r>
                        <a:rPr kumimoji="0" lang="en-US" sz="1600" b="1" i="0" u="none" strike="noStrike" cap="none" normalizeH="0" baseline="0">
                          <a:ln>
                            <a:noFill/>
                          </a:ln>
                          <a:solidFill>
                            <a:schemeClr val="tx1"/>
                          </a:solidFill>
                          <a:effectLst/>
                          <a:latin typeface="Arial" charset="0"/>
                          <a:ea typeface="ＭＳ Ｐゴシック" charset="0"/>
                        </a:rPr>
                        <a:t>Remote diagnostics / trouble shooting</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xmlns:p14="http://schemas.microsoft.com/office/powerpoint/2010/mai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1"/>
          </p:nvPr>
        </p:nvSpPr>
        <p:spPr/>
        <p:txBody>
          <a:bodyPr/>
          <a:lstStyle/>
          <a:p>
            <a:fld id="{1D3B20DF-7E5D-4F46-9194-BFB99CC10216}" type="slidenum">
              <a:rPr lang="en-US"/>
              <a:pPr/>
              <a:t>17</a:t>
            </a:fld>
            <a:endParaRPr lang="en-US"/>
          </a:p>
        </p:txBody>
      </p:sp>
      <p:sp>
        <p:nvSpPr>
          <p:cNvPr id="6"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46434" name="Rectangle 2"/>
          <p:cNvSpPr>
            <a:spLocks noGrp="1" noChangeArrowheads="1"/>
          </p:cNvSpPr>
          <p:nvPr>
            <p:ph type="title"/>
          </p:nvPr>
        </p:nvSpPr>
        <p:spPr/>
        <p:txBody>
          <a:bodyPr/>
          <a:lstStyle/>
          <a:p>
            <a:r>
              <a:rPr lang="en-US" dirty="0"/>
              <a:t>Benefits and Challenges- Fixed Wireless</a:t>
            </a:r>
          </a:p>
        </p:txBody>
      </p:sp>
      <p:sp>
        <p:nvSpPr>
          <p:cNvPr id="146435" name="Rectangle 3"/>
          <p:cNvSpPr>
            <a:spLocks noGrp="1" noChangeArrowheads="1"/>
          </p:cNvSpPr>
          <p:nvPr>
            <p:ph type="body" sz="half" idx="1"/>
          </p:nvPr>
        </p:nvSpPr>
        <p:spPr>
          <a:xfrm>
            <a:off x="246063" y="1217613"/>
            <a:ext cx="8697912" cy="2343150"/>
          </a:xfrm>
          <a:noFill/>
          <a:ln/>
        </p:spPr>
        <p:txBody>
          <a:bodyPr/>
          <a:lstStyle/>
          <a:p>
            <a:pPr marL="0" indent="0"/>
            <a:r>
              <a:rPr lang="en-US" sz="2400"/>
              <a:t>  Benefits</a:t>
            </a:r>
          </a:p>
          <a:p>
            <a:pPr lvl="1"/>
            <a:r>
              <a:rPr lang="en-US" sz="2000"/>
              <a:t>Low Deployment Costs</a:t>
            </a:r>
          </a:p>
          <a:p>
            <a:pPr lvl="1"/>
            <a:r>
              <a:rPr lang="en-US" sz="2000"/>
              <a:t>Low Cost Incremental Growth</a:t>
            </a:r>
          </a:p>
          <a:p>
            <a:pPr lvl="1"/>
            <a:r>
              <a:rPr lang="en-US" sz="2000"/>
              <a:t>Reduced Deployment Timeframes</a:t>
            </a:r>
          </a:p>
          <a:p>
            <a:pPr lvl="1"/>
            <a:r>
              <a:rPr lang="en-US" sz="2000"/>
              <a:t>Reduced Delivery Times</a:t>
            </a:r>
          </a:p>
          <a:p>
            <a:pPr lvl="1"/>
            <a:r>
              <a:rPr lang="en-US" sz="2000"/>
              <a:t>Increased Price/Performance Ratios</a:t>
            </a:r>
          </a:p>
        </p:txBody>
      </p:sp>
      <p:sp>
        <p:nvSpPr>
          <p:cNvPr id="146436" name="Rectangle 4"/>
          <p:cNvSpPr>
            <a:spLocks noGrp="1" noChangeArrowheads="1"/>
          </p:cNvSpPr>
          <p:nvPr>
            <p:ph type="body" sz="half" idx="2"/>
          </p:nvPr>
        </p:nvSpPr>
        <p:spPr>
          <a:xfrm>
            <a:off x="269875" y="3622675"/>
            <a:ext cx="8569325" cy="2644775"/>
          </a:xfrm>
          <a:noFill/>
          <a:ln/>
        </p:spPr>
        <p:txBody>
          <a:bodyPr/>
          <a:lstStyle/>
          <a:p>
            <a:pPr marL="0" indent="0"/>
            <a:r>
              <a:rPr lang="en-US" sz="2400"/>
              <a:t>  Challenges</a:t>
            </a:r>
          </a:p>
          <a:p>
            <a:pPr lvl="1"/>
            <a:r>
              <a:rPr lang="en-US" sz="2000"/>
              <a:t>System Design and Installation</a:t>
            </a:r>
          </a:p>
          <a:p>
            <a:pPr lvl="1"/>
            <a:r>
              <a:rPr lang="en-US" sz="2000"/>
              <a:t>Interference Mitigation</a:t>
            </a:r>
          </a:p>
          <a:p>
            <a:pPr lvl="1"/>
            <a:r>
              <a:rPr lang="en-US" sz="2000"/>
              <a:t>Scalability and Reliability</a:t>
            </a:r>
          </a:p>
        </p:txBody>
      </p:sp>
    </p:spTree>
  </p:cSld>
  <p:clrMapOvr>
    <a:masterClrMapping/>
  </p:clrMapOvr>
  <p:transition xmlns:p14="http://schemas.microsoft.com/office/powerpoint/2010/mai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EEABCB15-013C-BB45-9EE6-504FC741B653}" type="slidenum">
              <a:rPr lang="en-US"/>
              <a:pPr/>
              <a:t>18</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52930" name="Rectangle 2"/>
          <p:cNvSpPr>
            <a:spLocks noGrp="1" noChangeArrowheads="1"/>
          </p:cNvSpPr>
          <p:nvPr>
            <p:ph type="title"/>
          </p:nvPr>
        </p:nvSpPr>
        <p:spPr/>
        <p:txBody>
          <a:bodyPr/>
          <a:lstStyle/>
          <a:p>
            <a:r>
              <a:rPr lang="en-US" sz="1600" dirty="0"/>
              <a:t>Current Wireless Network In Orlando</a:t>
            </a:r>
          </a:p>
        </p:txBody>
      </p:sp>
      <p:sp>
        <p:nvSpPr>
          <p:cNvPr id="252931" name="Rectangle 3"/>
          <p:cNvSpPr>
            <a:spLocks noGrp="1" noChangeArrowheads="1"/>
          </p:cNvSpPr>
          <p:nvPr>
            <p:ph type="body" idx="1"/>
          </p:nvPr>
        </p:nvSpPr>
        <p:spPr/>
        <p:txBody>
          <a:bodyPr/>
          <a:lstStyle/>
          <a:p>
            <a:r>
              <a:rPr lang="en-US" sz="1800" dirty="0"/>
              <a:t>Level 3</a:t>
            </a:r>
            <a:r>
              <a:rPr lang="ja-JP" altLang="en-US" sz="1800" dirty="0">
                <a:latin typeface="Arial"/>
              </a:rPr>
              <a:t>’</a:t>
            </a:r>
            <a:r>
              <a:rPr lang="en-US" sz="1800" dirty="0"/>
              <a:t>s current Orlando network is built on the canopy 5 GHz Platform.</a:t>
            </a:r>
          </a:p>
          <a:p>
            <a:r>
              <a:rPr lang="en-US" dirty="0"/>
              <a:t>	</a:t>
            </a:r>
            <a:r>
              <a:rPr lang="en-US" sz="1600" dirty="0"/>
              <a:t>-Serves mostly small business and residential customers via resellers</a:t>
            </a:r>
          </a:p>
          <a:p>
            <a:r>
              <a:rPr lang="en-US" sz="1600" dirty="0"/>
              <a:t>	- Speeds of up to 4 Mbit/s per sector	</a:t>
            </a:r>
          </a:p>
          <a:p>
            <a:r>
              <a:rPr lang="en-US" sz="1600" dirty="0"/>
              <a:t>	- End user coverage area of ~600 </a:t>
            </a:r>
            <a:r>
              <a:rPr lang="en-US" sz="1600" dirty="0" err="1"/>
              <a:t>sq</a:t>
            </a:r>
            <a:r>
              <a:rPr lang="en-US" sz="1600" dirty="0"/>
              <a:t> Miles</a:t>
            </a:r>
          </a:p>
          <a:p>
            <a:r>
              <a:rPr lang="en-US" sz="1600" dirty="0"/>
              <a:t>Pros:</a:t>
            </a:r>
          </a:p>
          <a:p>
            <a:r>
              <a:rPr lang="en-US" sz="1600" dirty="0"/>
              <a:t>	The canopy gear is well suited to a small WISP type operation</a:t>
            </a:r>
          </a:p>
          <a:p>
            <a:r>
              <a:rPr lang="en-US" sz="1600" dirty="0"/>
              <a:t>		- Easy to deploy</a:t>
            </a:r>
          </a:p>
          <a:p>
            <a:r>
              <a:rPr lang="en-US" sz="1600" dirty="0"/>
              <a:t>		- Reasonably priced compared to other gear</a:t>
            </a:r>
          </a:p>
          <a:p>
            <a:r>
              <a:rPr lang="en-US" sz="1600" dirty="0"/>
              <a:t>		- Works well 99% of the time</a:t>
            </a:r>
          </a:p>
          <a:p>
            <a:r>
              <a:rPr lang="en-US" sz="1600" dirty="0"/>
              <a:t>Cons:</a:t>
            </a:r>
          </a:p>
          <a:p>
            <a:r>
              <a:rPr lang="en-US" sz="1600" dirty="0"/>
              <a:t>	The canopy gear is not well suited for VoIP or high bandwidth transport</a:t>
            </a:r>
          </a:p>
          <a:p>
            <a:r>
              <a:rPr lang="en-US" sz="1600" dirty="0"/>
              <a:t>		- Low Frame rate</a:t>
            </a:r>
          </a:p>
          <a:p>
            <a:r>
              <a:rPr lang="en-US" sz="1600" dirty="0"/>
              <a:t>		- Poor utilization of spectrum</a:t>
            </a:r>
          </a:p>
          <a:p>
            <a:r>
              <a:rPr lang="en-US" sz="1600" dirty="0"/>
              <a:t>		- Works well 99% of the time</a:t>
            </a:r>
          </a:p>
        </p:txBody>
      </p:sp>
    </p:spTree>
  </p:cSld>
  <p:clrMapOvr>
    <a:masterClrMapping/>
  </p:clrMapOvr>
  <p:transition xmlns:p14="http://schemas.microsoft.com/office/powerpoint/2010/mai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E5913C64-09BA-AD48-9AF6-42A4B58AD0EF}" type="slidenum">
              <a:rPr lang="en-US"/>
              <a:pPr/>
              <a:t>19</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50884" name="Rectangle 4"/>
          <p:cNvSpPr>
            <a:spLocks noGrp="1" noChangeArrowheads="1"/>
          </p:cNvSpPr>
          <p:nvPr>
            <p:ph type="title"/>
          </p:nvPr>
        </p:nvSpPr>
        <p:spPr/>
        <p:txBody>
          <a:bodyPr/>
          <a:lstStyle/>
          <a:p>
            <a:r>
              <a:rPr lang="en-US" sz="1600" dirty="0"/>
              <a:t>Current Network Diagram</a:t>
            </a:r>
          </a:p>
        </p:txBody>
      </p:sp>
      <p:graphicFrame>
        <p:nvGraphicFramePr>
          <p:cNvPr id="250883" name="Object 3">
            <a:hlinkClick r:id="" action="ppaction://ole?verb=0"/>
          </p:cNvPr>
          <p:cNvGraphicFramePr>
            <a:graphicFrameLocks noChangeAspect="1"/>
          </p:cNvGraphicFramePr>
          <p:nvPr>
            <p:ph idx="1"/>
            <p:extLst>
              <p:ext uri="{D42A27DB-BD31-4B8C-83A1-F6EECF244321}">
                <p14:modId xmlns:p14="http://schemas.microsoft.com/office/powerpoint/2010/main" val="1052240160"/>
              </p:ext>
            </p:extLst>
          </p:nvPr>
        </p:nvGraphicFramePr>
        <p:xfrm>
          <a:off x="131763" y="757238"/>
          <a:ext cx="8880475" cy="5622925"/>
        </p:xfrm>
        <a:graphic>
          <a:graphicData uri="http://schemas.openxmlformats.org/presentationml/2006/ole">
            <mc:AlternateContent xmlns:mc="http://schemas.openxmlformats.org/markup-compatibility/2006">
              <mc:Choice xmlns:v="urn:schemas-microsoft-com:vml" Requires="v">
                <p:oleObj spid="_x0000_s250887" name="Visio" r:id="rId3" imgW="13460349" imgH="7865316" progId="Visio.Drawing.6">
                  <p:embed/>
                </p:oleObj>
              </mc:Choice>
              <mc:Fallback>
                <p:oleObj name="Visio" r:id="rId3" imgW="13460349" imgH="7865316" progId="Visio.Drawing.6">
                  <p:embed/>
                  <p:pic>
                    <p:nvPicPr>
                      <p:cNvPr id="0"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1763" y="757238"/>
                        <a:ext cx="8880475" cy="5622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pic>
                </p:oleObj>
              </mc:Fallback>
            </mc:AlternateContent>
          </a:graphicData>
        </a:graphic>
      </p:graphicFrame>
    </p:spTree>
  </p:cSld>
  <p:clrMapOvr>
    <a:masterClrMapping/>
  </p:clrMapOvr>
  <p:transition xmlns:p14="http://schemas.microsoft.com/office/powerpoint/2010/mai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1"/>
          </p:nvPr>
        </p:nvSpPr>
        <p:spPr/>
        <p:txBody>
          <a:bodyPr/>
          <a:lstStyle/>
          <a:p>
            <a:fld id="{39140046-09BB-0B4A-B884-80D13214BAB0}" type="slidenum">
              <a:rPr lang="en-US"/>
              <a:pPr/>
              <a:t>20</a:t>
            </a:fld>
            <a:endParaRPr lang="en-US"/>
          </a:p>
        </p:txBody>
      </p:sp>
      <p:sp>
        <p:nvSpPr>
          <p:cNvPr id="15"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52578" name="Rectangle 2"/>
          <p:cNvSpPr>
            <a:spLocks noGrp="1" noChangeArrowheads="1"/>
          </p:cNvSpPr>
          <p:nvPr>
            <p:ph type="title"/>
          </p:nvPr>
        </p:nvSpPr>
        <p:spPr/>
        <p:txBody>
          <a:bodyPr/>
          <a:lstStyle/>
          <a:p>
            <a:r>
              <a:rPr lang="en-US" dirty="0"/>
              <a:t>Motorola Canopy- Current network</a:t>
            </a:r>
          </a:p>
        </p:txBody>
      </p:sp>
      <p:sp>
        <p:nvSpPr>
          <p:cNvPr id="152583" name="Rectangle 7"/>
          <p:cNvSpPr>
            <a:spLocks noChangeArrowheads="1"/>
          </p:cNvSpPr>
          <p:nvPr/>
        </p:nvSpPr>
        <p:spPr bwMode="auto">
          <a:xfrm>
            <a:off x="685800" y="1181100"/>
            <a:ext cx="79248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CC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r>
              <a:rPr lang="en-US" sz="2800">
                <a:solidFill>
                  <a:schemeClr val="tx1"/>
                </a:solidFill>
              </a:rPr>
              <a:t>Motorola Canopy System Main Components</a:t>
            </a:r>
          </a:p>
        </p:txBody>
      </p:sp>
      <p:grpSp>
        <p:nvGrpSpPr>
          <p:cNvPr id="152584" name="Group 8"/>
          <p:cNvGrpSpPr>
            <a:grpSpLocks/>
          </p:cNvGrpSpPr>
          <p:nvPr/>
        </p:nvGrpSpPr>
        <p:grpSpPr bwMode="auto">
          <a:xfrm>
            <a:off x="2339975" y="2551113"/>
            <a:ext cx="5141913" cy="2443162"/>
            <a:chOff x="672" y="1162"/>
            <a:chExt cx="4704" cy="2801"/>
          </a:xfrm>
        </p:grpSpPr>
        <p:pic>
          <p:nvPicPr>
            <p:cNvPr id="152585" name="Picture 9" descr="dishwcloud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0" y="1978"/>
              <a:ext cx="1152" cy="13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CC00"/>
                  </a:solidFill>
                  <a:miter lim="800000"/>
                  <a:headEnd/>
                  <a:tailEnd/>
                </a14:hiddenLine>
              </a:ext>
            </a:extLst>
          </p:spPr>
        </p:pic>
        <p:pic>
          <p:nvPicPr>
            <p:cNvPr id="152586" name="Picture 10" descr="SMhouse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88" y="1412"/>
              <a:ext cx="1387" cy="13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CC00"/>
                  </a:solidFill>
                  <a:miter lim="800000"/>
                  <a:headEnd/>
                  <a:tailEnd/>
                </a14:hiddenLine>
              </a:ext>
            </a:extLst>
          </p:spPr>
        </p:pic>
        <p:pic>
          <p:nvPicPr>
            <p:cNvPr id="152587" name="Picture 11" descr="APcluse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2" y="1162"/>
              <a:ext cx="1356" cy="13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CC00"/>
                  </a:solidFill>
                  <a:miter lim="800000"/>
                  <a:headEnd/>
                  <a:tailEnd/>
                </a14:hiddenLine>
              </a:ext>
            </a:extLst>
          </p:spPr>
        </p:pic>
        <p:cxnSp>
          <p:nvCxnSpPr>
            <p:cNvPr id="152588" name="AutoShape 12"/>
            <p:cNvCxnSpPr>
              <a:cxnSpLocks noChangeShapeType="1"/>
              <a:stCxn id="152585" idx="0"/>
              <a:endCxn id="152587" idx="0"/>
            </p:cNvCxnSpPr>
            <p:nvPr/>
          </p:nvCxnSpPr>
          <p:spPr bwMode="auto">
            <a:xfrm rot="5400000" flipH="1">
              <a:off x="1815" y="717"/>
              <a:ext cx="816" cy="1706"/>
            </a:xfrm>
            <a:prstGeom prst="bentConnector3">
              <a:avLst>
                <a:gd name="adj1" fmla="val 117648"/>
              </a:avLst>
            </a:prstGeom>
            <a:noFill/>
            <a:ln w="9525">
              <a:solidFill>
                <a:srgbClr val="FFCC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cxnSp>
          <p:nvCxnSpPr>
            <p:cNvPr id="152589" name="AutoShape 13"/>
            <p:cNvCxnSpPr>
              <a:cxnSpLocks noChangeShapeType="1"/>
              <a:stCxn id="152587" idx="3"/>
              <a:endCxn id="152586" idx="0"/>
            </p:cNvCxnSpPr>
            <p:nvPr/>
          </p:nvCxnSpPr>
          <p:spPr bwMode="auto">
            <a:xfrm flipV="1">
              <a:off x="2048" y="1412"/>
              <a:ext cx="2634" cy="440"/>
            </a:xfrm>
            <a:prstGeom prst="bentConnector4">
              <a:avLst>
                <a:gd name="adj1" fmla="val 36824"/>
                <a:gd name="adj2" fmla="val 132727"/>
              </a:avLst>
            </a:prstGeom>
            <a:noFill/>
            <a:ln w="9525">
              <a:solidFill>
                <a:srgbClr val="FFCC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
          <p:nvSpPr>
            <p:cNvPr id="152590" name="Text Box 14"/>
            <p:cNvSpPr txBox="1">
              <a:spLocks noChangeArrowheads="1"/>
            </p:cNvSpPr>
            <p:nvPr/>
          </p:nvSpPr>
          <p:spPr bwMode="auto">
            <a:xfrm>
              <a:off x="672" y="2545"/>
              <a:ext cx="1391" cy="5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CC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r>
                <a:rPr lang="en-US" sz="1400" b="1">
                  <a:solidFill>
                    <a:schemeClr val="tx1"/>
                  </a:solidFill>
                  <a:latin typeface="Arial" charset="0"/>
                </a:rPr>
                <a:t>Access Point (AP)</a:t>
              </a:r>
            </a:p>
          </p:txBody>
        </p:sp>
        <p:sp>
          <p:nvSpPr>
            <p:cNvPr id="152591" name="Text Box 15"/>
            <p:cNvSpPr txBox="1">
              <a:spLocks noChangeArrowheads="1"/>
            </p:cNvSpPr>
            <p:nvPr/>
          </p:nvSpPr>
          <p:spPr bwMode="auto">
            <a:xfrm>
              <a:off x="3985" y="2804"/>
              <a:ext cx="1391" cy="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CC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r>
                <a:rPr lang="en-US" sz="1400" b="1">
                  <a:solidFill>
                    <a:schemeClr val="tx1"/>
                  </a:solidFill>
                  <a:latin typeface="Arial" charset="0"/>
                </a:rPr>
                <a:t>Subscriber Module (SM)</a:t>
              </a:r>
            </a:p>
          </p:txBody>
        </p:sp>
        <p:sp>
          <p:nvSpPr>
            <p:cNvPr id="152592" name="Text Box 16"/>
            <p:cNvSpPr txBox="1">
              <a:spLocks noChangeArrowheads="1"/>
            </p:cNvSpPr>
            <p:nvPr/>
          </p:nvSpPr>
          <p:spPr bwMode="auto">
            <a:xfrm>
              <a:off x="2495" y="3370"/>
              <a:ext cx="1154" cy="5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FFCC00"/>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eaLnBrk="1" hangingPunct="1"/>
              <a:r>
                <a:rPr lang="en-US" sz="1400" b="1">
                  <a:solidFill>
                    <a:schemeClr val="tx1"/>
                  </a:solidFill>
                  <a:latin typeface="Arial" charset="0"/>
                </a:rPr>
                <a:t>Backhaul Module (BH)</a:t>
              </a:r>
            </a:p>
          </p:txBody>
        </p:sp>
      </p:grpSp>
      <p:pic>
        <p:nvPicPr>
          <p:cNvPr id="152593" name="Picture 17" descr="NonCust_Corp"/>
          <p:cNvPicPr>
            <a:picLocks noChangeAspect="1" noChangeArrowheads="1"/>
          </p:cNvPicPr>
          <p:nvPr/>
        </p:nvPicPr>
        <p:blipFill>
          <a:blip r:embed="rId6">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1"/>
          </p:nvPr>
        </p:nvSpPr>
        <p:spPr/>
        <p:txBody>
          <a:bodyPr/>
          <a:lstStyle/>
          <a:p>
            <a:fld id="{C40DB388-2155-8E4E-B440-9370883CADB5}" type="slidenum">
              <a:rPr lang="en-US"/>
              <a:pPr/>
              <a:t>21</a:t>
            </a:fld>
            <a:endParaRPr lang="en-US"/>
          </a:p>
        </p:txBody>
      </p:sp>
      <p:sp>
        <p:nvSpPr>
          <p:cNvPr id="12"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53602" name="Rectangle 1026"/>
          <p:cNvSpPr>
            <a:spLocks noGrp="1" noChangeArrowheads="1"/>
          </p:cNvSpPr>
          <p:nvPr>
            <p:ph type="title"/>
          </p:nvPr>
        </p:nvSpPr>
        <p:spPr/>
        <p:txBody>
          <a:bodyPr/>
          <a:lstStyle/>
          <a:p>
            <a:r>
              <a:rPr lang="en-US" dirty="0"/>
              <a:t>Motorola Canopy Specifications</a:t>
            </a:r>
          </a:p>
        </p:txBody>
      </p:sp>
      <p:pic>
        <p:nvPicPr>
          <p:cNvPr id="153613" name="Picture 1037" descr="NonCust_Corp"/>
          <p:cNvPicPr>
            <a:picLocks noChangeAspect="1" noChangeArrowheads="1"/>
          </p:cNvPicPr>
          <p:nvPr/>
        </p:nvPicPr>
        <p:blipFill>
          <a:blip r:embed="rId5">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sp>
        <p:nvSpPr>
          <p:cNvPr id="153614" name="Freeform 1038"/>
          <p:cNvSpPr>
            <a:spLocks/>
          </p:cNvSpPr>
          <p:nvPr/>
        </p:nvSpPr>
        <p:spPr bwMode="auto">
          <a:xfrm>
            <a:off x="5124450" y="4713288"/>
            <a:ext cx="1439863" cy="428625"/>
          </a:xfrm>
          <a:custGeom>
            <a:avLst/>
            <a:gdLst>
              <a:gd name="T0" fmla="*/ 756 w 907"/>
              <a:gd name="T1" fmla="*/ 55 h 270"/>
              <a:gd name="T2" fmla="*/ 100 w 907"/>
              <a:gd name="T3" fmla="*/ 7 h 270"/>
              <a:gd name="T4" fmla="*/ 156 w 907"/>
              <a:gd name="T5" fmla="*/ 95 h 270"/>
              <a:gd name="T6" fmla="*/ 196 w 907"/>
              <a:gd name="T7" fmla="*/ 215 h 270"/>
              <a:gd name="T8" fmla="*/ 284 w 907"/>
              <a:gd name="T9" fmla="*/ 239 h 270"/>
              <a:gd name="T10" fmla="*/ 812 w 907"/>
              <a:gd name="T11" fmla="*/ 255 h 270"/>
              <a:gd name="T12" fmla="*/ 852 w 907"/>
              <a:gd name="T13" fmla="*/ 151 h 270"/>
              <a:gd name="T14" fmla="*/ 756 w 907"/>
              <a:gd name="T15" fmla="*/ 55 h 2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07" h="270">
                <a:moveTo>
                  <a:pt x="756" y="55"/>
                </a:moveTo>
                <a:cubicBezTo>
                  <a:pt x="631" y="31"/>
                  <a:pt x="200" y="0"/>
                  <a:pt x="100" y="7"/>
                </a:cubicBezTo>
                <a:cubicBezTo>
                  <a:pt x="0" y="14"/>
                  <a:pt x="140" y="60"/>
                  <a:pt x="156" y="95"/>
                </a:cubicBezTo>
                <a:cubicBezTo>
                  <a:pt x="172" y="130"/>
                  <a:pt x="175" y="191"/>
                  <a:pt x="196" y="215"/>
                </a:cubicBezTo>
                <a:cubicBezTo>
                  <a:pt x="217" y="239"/>
                  <a:pt x="181" y="232"/>
                  <a:pt x="284" y="239"/>
                </a:cubicBezTo>
                <a:cubicBezTo>
                  <a:pt x="387" y="246"/>
                  <a:pt x="717" y="270"/>
                  <a:pt x="812" y="255"/>
                </a:cubicBezTo>
                <a:cubicBezTo>
                  <a:pt x="907" y="240"/>
                  <a:pt x="863" y="186"/>
                  <a:pt x="852" y="151"/>
                </a:cubicBezTo>
                <a:cubicBezTo>
                  <a:pt x="841" y="116"/>
                  <a:pt x="881" y="79"/>
                  <a:pt x="756" y="55"/>
                </a:cubicBezTo>
                <a:close/>
              </a:path>
            </a:pathLst>
          </a:custGeom>
          <a:solidFill>
            <a:schemeClr val="bg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3616" name="Rectangle 1040"/>
          <p:cNvSpPr>
            <a:spLocks noGrp="1" noChangeArrowheads="1"/>
          </p:cNvSpPr>
          <p:nvPr>
            <p:ph type="body" sz="half" idx="1"/>
          </p:nvPr>
        </p:nvSpPr>
        <p:spPr>
          <a:xfrm>
            <a:off x="762000" y="690563"/>
            <a:ext cx="3886200" cy="4872037"/>
          </a:xfrm>
          <a:noFill/>
          <a:ln/>
        </p:spPr>
        <p:txBody>
          <a:bodyPr/>
          <a:lstStyle/>
          <a:p>
            <a:pPr marL="0" indent="0">
              <a:lnSpc>
                <a:spcPct val="80000"/>
              </a:lnSpc>
            </a:pPr>
            <a:r>
              <a:rPr lang="en-US" sz="1600"/>
              <a:t>Broadband Wireless Connectivity via an Access Point (AP) Cluster</a:t>
            </a:r>
          </a:p>
          <a:p>
            <a:pPr marL="0" indent="0">
              <a:lnSpc>
                <a:spcPct val="80000"/>
              </a:lnSpc>
            </a:pPr>
            <a:endParaRPr lang="en-US" sz="1600"/>
          </a:p>
          <a:p>
            <a:pPr marL="0" indent="0">
              <a:lnSpc>
                <a:spcPct val="80000"/>
              </a:lnSpc>
            </a:pPr>
            <a:r>
              <a:rPr lang="en-US" sz="1600"/>
              <a:t>Six AP Modules per AP Cluster each serving up to 200 Subscriber Modules  (SM) each sharing 4 Mbit</a:t>
            </a:r>
          </a:p>
          <a:p>
            <a:pPr marL="0" indent="0">
              <a:lnSpc>
                <a:spcPct val="80000"/>
              </a:lnSpc>
            </a:pPr>
            <a:endParaRPr lang="en-US" sz="1600"/>
          </a:p>
          <a:p>
            <a:pPr marL="0" indent="0">
              <a:lnSpc>
                <a:spcPct val="80000"/>
              </a:lnSpc>
            </a:pPr>
            <a:r>
              <a:rPr lang="en-US" sz="1600"/>
              <a:t>Canopy Point-to-Point Systems</a:t>
            </a:r>
          </a:p>
          <a:p>
            <a:pPr lvl="1">
              <a:lnSpc>
                <a:spcPct val="80000"/>
              </a:lnSpc>
            </a:pPr>
            <a:r>
              <a:rPr lang="en-US" sz="1400"/>
              <a:t>Available in 2.4, 5.2 &amp; 5.7 GHz</a:t>
            </a:r>
          </a:p>
          <a:p>
            <a:pPr lvl="1">
              <a:lnSpc>
                <a:spcPct val="80000"/>
              </a:lnSpc>
            </a:pPr>
            <a:r>
              <a:rPr lang="en-US" sz="1400"/>
              <a:t>15 Mile Range</a:t>
            </a:r>
          </a:p>
          <a:p>
            <a:pPr lvl="1">
              <a:lnSpc>
                <a:spcPct val="80000"/>
              </a:lnSpc>
            </a:pPr>
            <a:r>
              <a:rPr lang="en-US" sz="1400"/>
              <a:t>Aggregate Throughput &gt;14 Mbps</a:t>
            </a:r>
          </a:p>
          <a:p>
            <a:pPr lvl="1">
              <a:lnSpc>
                <a:spcPct val="80000"/>
              </a:lnSpc>
            </a:pPr>
            <a:endParaRPr lang="en-US" sz="1400"/>
          </a:p>
          <a:p>
            <a:pPr marL="0" indent="0">
              <a:lnSpc>
                <a:spcPct val="80000"/>
              </a:lnSpc>
            </a:pPr>
            <a:r>
              <a:rPr lang="en-US" sz="1600"/>
              <a:t>Canopy Point-to-Multipoint Systems</a:t>
            </a:r>
          </a:p>
          <a:p>
            <a:pPr lvl="1">
              <a:lnSpc>
                <a:spcPct val="80000"/>
              </a:lnSpc>
            </a:pPr>
            <a:r>
              <a:rPr lang="en-US" sz="1400"/>
              <a:t>Available in 900 MHz, 2.4, 5.2 &amp; 5.7 GHz</a:t>
            </a:r>
          </a:p>
          <a:p>
            <a:pPr lvl="1">
              <a:lnSpc>
                <a:spcPct val="80000"/>
              </a:lnSpc>
            </a:pPr>
            <a:r>
              <a:rPr lang="en-US" sz="1400"/>
              <a:t>10 Mile Range or less</a:t>
            </a:r>
          </a:p>
          <a:p>
            <a:pPr lvl="1">
              <a:lnSpc>
                <a:spcPct val="80000"/>
              </a:lnSpc>
            </a:pPr>
            <a:r>
              <a:rPr lang="en-US" sz="1400"/>
              <a:t>Aggregate Throughput &gt;6 Mbps </a:t>
            </a:r>
          </a:p>
          <a:p>
            <a:pPr lvl="1">
              <a:lnSpc>
                <a:spcPct val="80000"/>
              </a:lnSpc>
            </a:pPr>
            <a:r>
              <a:rPr lang="en-US" sz="1400"/>
              <a:t>4 Mbps for a Single Subscriber Module</a:t>
            </a:r>
          </a:p>
          <a:p>
            <a:pPr lvl="1">
              <a:lnSpc>
                <a:spcPct val="80000"/>
              </a:lnSpc>
            </a:pPr>
            <a:r>
              <a:rPr lang="en-US" sz="1400"/>
              <a:t>Not a scaleable system</a:t>
            </a:r>
          </a:p>
          <a:p>
            <a:pPr marL="0" indent="0">
              <a:lnSpc>
                <a:spcPct val="80000"/>
              </a:lnSpc>
            </a:pPr>
            <a:endParaRPr lang="en-US" sz="1600"/>
          </a:p>
        </p:txBody>
      </p:sp>
      <p:pic>
        <p:nvPicPr>
          <p:cNvPr id="153617" name="MS_V.7B.avi"/>
          <p:cNvPicPr>
            <a:picLocks noRot="1" noChangeAspect="1" noChangeArrowheads="1"/>
          </p:cNvPicPr>
          <p:nvPr>
            <a:videoFile r:link="rId2"/>
            <p:extLst>
              <p:ext uri="{DAA4B4D4-6D71-4841-9C94-3DE7FCFB9230}">
                <p14:media xmlns:p14="http://schemas.microsoft.com/office/powerpoint/2010/main" r:link="rId1"/>
              </p:ext>
            </p:extLst>
          </p:nvPr>
        </p:nvPicPr>
        <p:blipFill>
          <a:blip r:embed="rId6">
            <a:extLst>
              <a:ext uri="{28A0092B-C50C-407E-A947-70E740481C1C}">
                <a14:useLocalDpi xmlns:a14="http://schemas.microsoft.com/office/drawing/2010/main" val="0"/>
              </a:ext>
            </a:extLst>
          </a:blip>
          <a:srcRect/>
          <a:stretch>
            <a:fillRect/>
          </a:stretch>
        </p:blipFill>
        <p:spPr bwMode="auto">
          <a:xfrm>
            <a:off x="6743700" y="2495550"/>
            <a:ext cx="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pic>
        <p:nvPicPr>
          <p:cNvPr id="153618" name="Picture 1042" descr="APCLUSTER(PHOTO) low res"/>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67400" y="1905000"/>
            <a:ext cx="2205038"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19" name="AutoShape 1043"/>
          <p:cNvSpPr>
            <a:spLocks noChangeArrowheads="1"/>
          </p:cNvSpPr>
          <p:nvPr/>
        </p:nvSpPr>
        <p:spPr bwMode="auto">
          <a:xfrm>
            <a:off x="5334000" y="1295400"/>
            <a:ext cx="3200400" cy="3429000"/>
          </a:xfrm>
          <a:custGeom>
            <a:avLst/>
            <a:gdLst>
              <a:gd name="G0" fmla="+- 5400 0 0"/>
              <a:gd name="G1" fmla="+- 21600 0 5400"/>
              <a:gd name="G2" fmla="+- 21600 0 5400"/>
              <a:gd name="G3" fmla="*/ G0 2929 10000"/>
              <a:gd name="G4" fmla="+- 21600 0 G3"/>
              <a:gd name="G5" fmla="+- 21600 0 G3"/>
              <a:gd name="T0" fmla="*/ 10800 w 21600"/>
              <a:gd name="T1" fmla="*/ 0 h 21600"/>
              <a:gd name="T2" fmla="*/ 3163 w 21600"/>
              <a:gd name="T3" fmla="*/ 3163 h 21600"/>
              <a:gd name="T4" fmla="*/ 0 w 21600"/>
              <a:gd name="T5" fmla="*/ 10800 h 21600"/>
              <a:gd name="T6" fmla="*/ 3163 w 21600"/>
              <a:gd name="T7" fmla="*/ 18437 h 21600"/>
              <a:gd name="T8" fmla="*/ 10800 w 21600"/>
              <a:gd name="T9" fmla="*/ 21600 h 21600"/>
              <a:gd name="T10" fmla="*/ 18437 w 21600"/>
              <a:gd name="T11" fmla="*/ 18437 h 21600"/>
              <a:gd name="T12" fmla="*/ 21600 w 21600"/>
              <a:gd name="T13" fmla="*/ 10800 h 21600"/>
              <a:gd name="T14" fmla="*/ 18437 w 21600"/>
              <a:gd name="T15" fmla="*/ 3163 h 21600"/>
              <a:gd name="T16" fmla="*/ 3163 w 21600"/>
              <a:gd name="T17" fmla="*/ 3163 h 21600"/>
              <a:gd name="T18" fmla="*/ 18437 w 21600"/>
              <a:gd name="T19" fmla="*/ 18437 h 21600"/>
            </a:gdLst>
            <a:ahLst/>
            <a:cxnLst>
              <a:cxn ang="0">
                <a:pos x="T0" y="T1"/>
              </a:cxn>
              <a:cxn ang="0">
                <a:pos x="T2" y="T3"/>
              </a:cxn>
              <a:cxn ang="0">
                <a:pos x="T4" y="T5"/>
              </a:cxn>
              <a:cxn ang="0">
                <a:pos x="T6" y="T7"/>
              </a:cxn>
              <a:cxn ang="0">
                <a:pos x="T8" y="T9"/>
              </a:cxn>
              <a:cxn ang="0">
                <a:pos x="T10" y="T11"/>
              </a:cxn>
              <a:cxn ang="0">
                <a:pos x="T12" y="T13"/>
              </a:cxn>
              <a:cxn ang="0">
                <a:pos x="T14" y="T15"/>
              </a:cxn>
            </a:cxnLst>
            <a:rect l="T16" t="T17" r="T18" b="T19"/>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gradFill rotWithShape="1">
            <a:gsLst>
              <a:gs pos="0">
                <a:srgbClr val="6666FF"/>
              </a:gs>
              <a:gs pos="100000">
                <a:schemeClr val="bg1"/>
              </a:gs>
            </a:gsLst>
            <a:path path="rect">
              <a:fillToRect l="50000" t="50000" r="50000" b="50000"/>
            </a:path>
          </a:gra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3622" name="Text Box 1046"/>
          <p:cNvSpPr txBox="1">
            <a:spLocks noChangeArrowheads="1"/>
          </p:cNvSpPr>
          <p:nvPr/>
        </p:nvSpPr>
        <p:spPr bwMode="auto">
          <a:xfrm>
            <a:off x="4602163" y="1905000"/>
            <a:ext cx="1036637" cy="254000"/>
          </a:xfrm>
          <a:prstGeom prst="rect">
            <a:avLst/>
          </a:prstGeom>
          <a:noFill/>
          <a:ln w="9525">
            <a:solidFill>
              <a:schemeClr val="accent2"/>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000" b="1">
                <a:solidFill>
                  <a:schemeClr val="tx1"/>
                </a:solidFill>
                <a:latin typeface="Arial" charset="0"/>
              </a:rPr>
              <a:t>15 Mile Range</a:t>
            </a:r>
          </a:p>
        </p:txBody>
      </p:sp>
      <p:cxnSp>
        <p:nvCxnSpPr>
          <p:cNvPr id="153623" name="AutoShape 1047"/>
          <p:cNvCxnSpPr>
            <a:cxnSpLocks noChangeShapeType="1"/>
            <a:endCxn id="153619" idx="4"/>
          </p:cNvCxnSpPr>
          <p:nvPr/>
        </p:nvCxnSpPr>
        <p:spPr bwMode="auto">
          <a:xfrm rot="16200000" flipH="1">
            <a:off x="4762500" y="2552700"/>
            <a:ext cx="2514600" cy="1828800"/>
          </a:xfrm>
          <a:prstGeom prst="bentConnector3">
            <a:avLst>
              <a:gd name="adj1" fmla="val 109093"/>
            </a:avLst>
          </a:prstGeom>
          <a:noFill/>
          <a:ln w="9525">
            <a:solidFill>
              <a:schemeClr val="accent2"/>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cxnSp>
    </p:spTree>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restart="whenNotActive" fill="hold" evtFilter="cancelBubble" nodeType="interactiveSeq">
                <p:stCondLst>
                  <p:cond evt="onClick" delay="0">
                    <p:tgtEl>
                      <p:spTgt spid="153617"/>
                    </p:tgtEl>
                  </p:cond>
                </p:stCondLst>
                <p:endSync evt="end" delay="0">
                  <p:rtn val="all"/>
                </p:endSync>
                <p:childTnLst>
                  <p:par>
                    <p:cTn id="3" fill="hold" nodeType="clickPar">
                      <p:stCondLst>
                        <p:cond delay="0"/>
                      </p:stCondLst>
                      <p:childTnLst>
                        <p:par>
                          <p:cTn id="4" fill="hold" nodeType="withGroup">
                            <p:stCondLst>
                              <p:cond delay="0"/>
                            </p:stCondLst>
                            <p:childTnLst>
                              <p:par>
                                <p:cTn id="5" presetID="2" presetClass="mediacall" presetSubtype="0" fill="hold" nodeType="clickEffect">
                                  <p:stCondLst>
                                    <p:cond delay="0"/>
                                  </p:stCondLst>
                                  <p:childTnLst>
                                    <p:cmd type="call" cmd="togglePause">
                                      <p:cBhvr>
                                        <p:cTn id="6" dur="1" fill="hold"/>
                                        <p:tgtEl>
                                          <p:spTgt spid="153617"/>
                                        </p:tgtEl>
                                      </p:cBhvr>
                                    </p:cmd>
                                  </p:childTnLst>
                                </p:cTn>
                              </p:par>
                            </p:childTnLst>
                          </p:cTn>
                        </p:par>
                      </p:childTnLst>
                    </p:cTn>
                  </p:par>
                </p:childTnLst>
              </p:cTn>
              <p:nextCondLst>
                <p:cond evt="onClick" delay="0">
                  <p:tgtEl>
                    <p:spTgt spid="153617"/>
                  </p:tgtEl>
                </p:cond>
              </p:nextCondLst>
            </p:seq>
            <p:video>
              <p:cMediaNode>
                <p:cTn id="7" repeatCount="indefinite" fill="hold" display="0">
                  <p:stCondLst>
                    <p:cond delay="indefinite"/>
                  </p:stCondLst>
                  <p:endCondLst>
                    <p:cond evt="onNext" delay="0">
                      <p:tgtEl>
                        <p:sldTgt/>
                      </p:tgtEl>
                    </p:cond>
                    <p:cond evt="onPrev" delay="0">
                      <p:tgtEl>
                        <p:sldTgt/>
                      </p:tgtEl>
                    </p:cond>
                  </p:endCondLst>
                </p:cTn>
                <p:tgtEl>
                  <p:spTgt spid="153617"/>
                </p:tgtEl>
              </p:cMediaNode>
            </p:vide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1"/>
          </p:nvPr>
        </p:nvSpPr>
        <p:spPr/>
        <p:txBody>
          <a:bodyPr/>
          <a:lstStyle/>
          <a:p>
            <a:fld id="{C1D2E899-D891-2E4A-B9F6-10F9DB9360AB}" type="slidenum">
              <a:rPr lang="en-US"/>
              <a:pPr/>
              <a:t>22</a:t>
            </a:fld>
            <a:endParaRPr lang="en-US"/>
          </a:p>
        </p:txBody>
      </p:sp>
      <p:sp>
        <p:nvSpPr>
          <p:cNvPr id="6"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54626" name="Rectangle 2"/>
          <p:cNvSpPr>
            <a:spLocks noGrp="1" noChangeArrowheads="1"/>
          </p:cNvSpPr>
          <p:nvPr>
            <p:ph type="title"/>
          </p:nvPr>
        </p:nvSpPr>
        <p:spPr/>
        <p:txBody>
          <a:bodyPr/>
          <a:lstStyle/>
          <a:p>
            <a:r>
              <a:rPr lang="en-US" dirty="0"/>
              <a:t>Motorola Canopy Point to Multipoint</a:t>
            </a:r>
          </a:p>
        </p:txBody>
      </p:sp>
      <p:pic>
        <p:nvPicPr>
          <p:cNvPr id="154637" name="Picture 13" descr="NonCust_Corp"/>
          <p:cNvPicPr>
            <a:picLocks noChangeAspect="1" noChangeArrowheads="1"/>
          </p:cNvPicPr>
          <p:nvPr/>
        </p:nvPicPr>
        <p:blipFill>
          <a:blip r:embed="rId3">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54638" name="Picture 14" descr="P2MConfigur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71600" y="1512888"/>
            <a:ext cx="6705600"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1"/>
          </p:nvPr>
        </p:nvSpPr>
        <p:spPr/>
        <p:txBody>
          <a:bodyPr/>
          <a:lstStyle/>
          <a:p>
            <a:fld id="{A01BB9B8-BA8C-7F46-B502-1AEB033D7005}" type="slidenum">
              <a:rPr lang="en-US"/>
              <a:pPr/>
              <a:t>23</a:t>
            </a:fld>
            <a:endParaRPr lang="en-US"/>
          </a:p>
        </p:txBody>
      </p:sp>
      <p:sp>
        <p:nvSpPr>
          <p:cNvPr id="7"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56674" name="Rectangle 2050"/>
          <p:cNvSpPr>
            <a:spLocks noGrp="1" noChangeArrowheads="1"/>
          </p:cNvSpPr>
          <p:nvPr>
            <p:ph type="title"/>
          </p:nvPr>
        </p:nvSpPr>
        <p:spPr/>
        <p:txBody>
          <a:bodyPr/>
          <a:lstStyle/>
          <a:p>
            <a:r>
              <a:rPr lang="en-US" dirty="0"/>
              <a:t>Motorola Canopy System Performance</a:t>
            </a:r>
          </a:p>
        </p:txBody>
      </p:sp>
      <p:sp>
        <p:nvSpPr>
          <p:cNvPr id="156675" name="Rectangle 2051"/>
          <p:cNvSpPr>
            <a:spLocks noGrp="1" noChangeArrowheads="1"/>
          </p:cNvSpPr>
          <p:nvPr>
            <p:ph type="body" idx="1"/>
          </p:nvPr>
        </p:nvSpPr>
        <p:spPr>
          <a:xfrm>
            <a:off x="233363" y="1182688"/>
            <a:ext cx="8664575" cy="4913312"/>
          </a:xfrm>
          <a:noFill/>
          <a:ln/>
        </p:spPr>
        <p:txBody>
          <a:bodyPr/>
          <a:lstStyle/>
          <a:p>
            <a:r>
              <a:rPr lang="en-US" sz="2400"/>
              <a:t>Point to Point Range and Throughput</a:t>
            </a:r>
          </a:p>
        </p:txBody>
      </p:sp>
      <p:pic>
        <p:nvPicPr>
          <p:cNvPr id="156677" name="Picture 2053" descr="PTP Range &amp; Throughpu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20800" y="2146300"/>
            <a:ext cx="6807200" cy="4038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6678" name="Picture 2054" descr="NonCust_Corp"/>
          <p:cNvPicPr>
            <a:picLocks noChangeAspect="1" noChangeArrowheads="1"/>
          </p:cNvPicPr>
          <p:nvPr/>
        </p:nvPicPr>
        <p:blipFill>
          <a:blip r:embed="rId4">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1"/>
          </p:nvPr>
        </p:nvSpPr>
        <p:spPr/>
        <p:txBody>
          <a:bodyPr/>
          <a:lstStyle/>
          <a:p>
            <a:fld id="{BB2D4A60-B507-4644-AC64-A0ABC2F9DE9C}" type="slidenum">
              <a:rPr lang="en-US"/>
              <a:pPr/>
              <a:t>24</a:t>
            </a:fld>
            <a:endParaRPr lang="en-US"/>
          </a:p>
        </p:txBody>
      </p:sp>
      <p:sp>
        <p:nvSpPr>
          <p:cNvPr id="6"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55650" name="Rectangle 2"/>
          <p:cNvSpPr>
            <a:spLocks noGrp="1" noChangeArrowheads="1"/>
          </p:cNvSpPr>
          <p:nvPr>
            <p:ph type="title"/>
          </p:nvPr>
        </p:nvSpPr>
        <p:spPr/>
        <p:txBody>
          <a:bodyPr/>
          <a:lstStyle/>
          <a:p>
            <a:r>
              <a:rPr lang="en-US" dirty="0"/>
              <a:t>Motorola Canopy Point to Point Backhaul</a:t>
            </a:r>
          </a:p>
        </p:txBody>
      </p:sp>
      <p:pic>
        <p:nvPicPr>
          <p:cNvPr id="155651" name="Picture 3" descr="NonCust_Corp"/>
          <p:cNvPicPr>
            <a:picLocks noChangeAspect="1" noChangeArrowheads="1"/>
          </p:cNvPicPr>
          <p:nvPr/>
        </p:nvPicPr>
        <p:blipFill>
          <a:blip r:embed="rId3">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pic>
        <p:nvPicPr>
          <p:cNvPr id="155653" name="Picture 5" descr="P2PConfiguratio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600200"/>
            <a:ext cx="8229600" cy="35544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Slide Number Placeholder 4"/>
          <p:cNvSpPr>
            <a:spLocks noGrp="1"/>
          </p:cNvSpPr>
          <p:nvPr>
            <p:ph type="sldNum" sz="quarter" idx="11"/>
          </p:nvPr>
        </p:nvSpPr>
        <p:spPr/>
        <p:txBody>
          <a:bodyPr/>
          <a:lstStyle/>
          <a:p>
            <a:fld id="{6FF873BD-1BD5-7B48-9301-E5EA9644F934}" type="slidenum">
              <a:rPr lang="en-US"/>
              <a:pPr/>
              <a:t>25</a:t>
            </a:fld>
            <a:endParaRPr lang="en-US"/>
          </a:p>
        </p:txBody>
      </p:sp>
      <p:sp>
        <p:nvSpPr>
          <p:cNvPr id="7"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50530" name="Rectangle 1026"/>
          <p:cNvSpPr>
            <a:spLocks noGrp="1" noChangeArrowheads="1"/>
          </p:cNvSpPr>
          <p:nvPr>
            <p:ph type="title"/>
          </p:nvPr>
        </p:nvSpPr>
        <p:spPr/>
        <p:txBody>
          <a:bodyPr/>
          <a:lstStyle/>
          <a:p>
            <a:r>
              <a:rPr lang="en-US" dirty="0"/>
              <a:t>Motorola Canopy System Performance</a:t>
            </a:r>
          </a:p>
        </p:txBody>
      </p:sp>
      <p:sp>
        <p:nvSpPr>
          <p:cNvPr id="150531" name="Rectangle 1027"/>
          <p:cNvSpPr>
            <a:spLocks noGrp="1" noChangeArrowheads="1"/>
          </p:cNvSpPr>
          <p:nvPr>
            <p:ph type="body" idx="1"/>
          </p:nvPr>
        </p:nvSpPr>
        <p:spPr>
          <a:xfrm>
            <a:off x="233363" y="1182688"/>
            <a:ext cx="8664575" cy="4913312"/>
          </a:xfrm>
          <a:noFill/>
          <a:ln/>
        </p:spPr>
        <p:txBody>
          <a:bodyPr/>
          <a:lstStyle/>
          <a:p>
            <a:r>
              <a:rPr lang="en-US" sz="2400"/>
              <a:t>Point to Multipoint Range and Throughput</a:t>
            </a:r>
          </a:p>
        </p:txBody>
      </p:sp>
      <p:pic>
        <p:nvPicPr>
          <p:cNvPr id="150532" name="Picture 1028" descr="PMP Range &amp; Throughpu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0" y="2301875"/>
            <a:ext cx="7924800" cy="220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0533" name="Picture 1029" descr="NonCust_Corp"/>
          <p:cNvPicPr>
            <a:picLocks noChangeAspect="1" noChangeArrowheads="1"/>
          </p:cNvPicPr>
          <p:nvPr/>
        </p:nvPicPr>
        <p:blipFill>
          <a:blip r:embed="rId4">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63925A58-46B8-1D48-B9F4-47F02DBAF5ED}" type="slidenum">
              <a:rPr lang="en-US"/>
              <a:pPr/>
              <a:t>26</a:t>
            </a:fld>
            <a:endParaRPr lang="en-US"/>
          </a:p>
        </p:txBody>
      </p:sp>
      <p:sp>
        <p:nvSpPr>
          <p:cNvPr id="6"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49506" name="Rectangle 1026"/>
          <p:cNvSpPr>
            <a:spLocks noGrp="1" noChangeArrowheads="1"/>
          </p:cNvSpPr>
          <p:nvPr>
            <p:ph type="title"/>
          </p:nvPr>
        </p:nvSpPr>
        <p:spPr/>
        <p:txBody>
          <a:bodyPr/>
          <a:lstStyle/>
          <a:p>
            <a:r>
              <a:rPr lang="en-US" dirty="0"/>
              <a:t>Comparison with Cable and DSL</a:t>
            </a:r>
          </a:p>
        </p:txBody>
      </p:sp>
      <p:pic>
        <p:nvPicPr>
          <p:cNvPr id="149507" name="Picture 1027" descr="comparis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19200" y="1338263"/>
            <a:ext cx="6934200" cy="4729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9508" name="Picture 1028" descr="NonCust_Corp"/>
          <p:cNvPicPr>
            <a:picLocks noChangeAspect="1" noChangeArrowheads="1"/>
          </p:cNvPicPr>
          <p:nvPr/>
        </p:nvPicPr>
        <p:blipFill>
          <a:blip r:embed="rId4">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p:cNvSpPr>
            <a:spLocks noGrp="1"/>
          </p:cNvSpPr>
          <p:nvPr>
            <p:ph type="sldNum" sz="quarter" idx="11"/>
          </p:nvPr>
        </p:nvSpPr>
        <p:spPr/>
        <p:txBody>
          <a:bodyPr/>
          <a:lstStyle/>
          <a:p>
            <a:fld id="{DDC51AA3-B62D-F642-8F23-81D8EE4311F0}" type="slidenum">
              <a:rPr lang="en-US"/>
              <a:pPr/>
              <a:t>27</a:t>
            </a:fld>
            <a:endParaRPr lang="en-US"/>
          </a:p>
        </p:txBody>
      </p:sp>
      <p:sp>
        <p:nvSpPr>
          <p:cNvPr id="8"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58722" name="Rectangle 1026"/>
          <p:cNvSpPr>
            <a:spLocks noGrp="1" noChangeArrowheads="1"/>
          </p:cNvSpPr>
          <p:nvPr>
            <p:ph type="title"/>
          </p:nvPr>
        </p:nvSpPr>
        <p:spPr>
          <a:xfrm>
            <a:off x="215900" y="304800"/>
            <a:ext cx="8674100" cy="838200"/>
          </a:xfrm>
        </p:spPr>
        <p:txBody>
          <a:bodyPr/>
          <a:lstStyle/>
          <a:p>
            <a:r>
              <a:rPr lang="en-US" dirty="0"/>
              <a:t>Motorola Canopy System Costs</a:t>
            </a:r>
          </a:p>
        </p:txBody>
      </p:sp>
      <p:graphicFrame>
        <p:nvGraphicFramePr>
          <p:cNvPr id="158723" name="Object 1027"/>
          <p:cNvGraphicFramePr>
            <a:graphicFrameLocks noChangeAspect="1"/>
          </p:cNvGraphicFramePr>
          <p:nvPr/>
        </p:nvGraphicFramePr>
        <p:xfrm>
          <a:off x="619125" y="2078038"/>
          <a:ext cx="7048500" cy="1711325"/>
        </p:xfrm>
        <a:graphic>
          <a:graphicData uri="http://schemas.openxmlformats.org/presentationml/2006/ole">
            <mc:AlternateContent xmlns:mc="http://schemas.openxmlformats.org/markup-compatibility/2006">
              <mc:Choice xmlns:v="urn:schemas-microsoft-com:vml" Requires="v">
                <p:oleObj spid="_x0000_s158728" name="Worksheet" r:id="rId4" imgW="4886706" imgH="1305357" progId="Excel.Sheet.8">
                  <p:embed/>
                </p:oleObj>
              </mc:Choice>
              <mc:Fallback>
                <p:oleObj name="Worksheet" r:id="rId4" imgW="4886706" imgH="1305357" progId="Excel.Sheet.8">
                  <p:embed/>
                  <p:pic>
                    <p:nvPicPr>
                      <p:cNvPr id="0" name="Object 102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19125" y="2078038"/>
                        <a:ext cx="7048500" cy="171132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oleObj>
              </mc:Fallback>
            </mc:AlternateContent>
          </a:graphicData>
        </a:graphic>
      </p:graphicFrame>
      <p:sp>
        <p:nvSpPr>
          <p:cNvPr id="158724" name="Text Box 1028"/>
          <p:cNvSpPr txBox="1">
            <a:spLocks noChangeArrowheads="1"/>
          </p:cNvSpPr>
          <p:nvPr/>
        </p:nvSpPr>
        <p:spPr bwMode="auto">
          <a:xfrm>
            <a:off x="241300" y="1409700"/>
            <a:ext cx="7505700" cy="57943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3200">
                <a:solidFill>
                  <a:schemeClr val="tx1"/>
                </a:solidFill>
              </a:rPr>
              <a:t>Equipment Costs- Startup w/ 10 users</a:t>
            </a:r>
          </a:p>
        </p:txBody>
      </p:sp>
      <p:sp>
        <p:nvSpPr>
          <p:cNvPr id="158725" name="Text Box 1029"/>
          <p:cNvSpPr txBox="1">
            <a:spLocks noChangeArrowheads="1"/>
          </p:cNvSpPr>
          <p:nvPr/>
        </p:nvSpPr>
        <p:spPr bwMode="auto">
          <a:xfrm>
            <a:off x="582613" y="4011613"/>
            <a:ext cx="6278562" cy="3968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a:r>
              <a:rPr lang="en-US" sz="2000">
                <a:solidFill>
                  <a:schemeClr val="tx1"/>
                </a:solidFill>
              </a:rPr>
              <a:t>Equipment Costs for each additional subscriber:  $520</a:t>
            </a:r>
          </a:p>
        </p:txBody>
      </p:sp>
      <p:pic>
        <p:nvPicPr>
          <p:cNvPr id="158726" name="Picture 1030" descr="NonCust_Corp"/>
          <p:cNvPicPr>
            <a:picLocks noChangeAspect="1" noChangeArrowheads="1"/>
          </p:cNvPicPr>
          <p:nvPr/>
        </p:nvPicPr>
        <p:blipFill>
          <a:blip r:embed="rId6">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lide Number Placeholder 4"/>
          <p:cNvSpPr>
            <a:spLocks noGrp="1"/>
          </p:cNvSpPr>
          <p:nvPr>
            <p:ph type="sldNum" sz="quarter" idx="11"/>
          </p:nvPr>
        </p:nvSpPr>
        <p:spPr/>
        <p:txBody>
          <a:bodyPr/>
          <a:lstStyle/>
          <a:p>
            <a:fld id="{E09197BC-DC9B-BF46-A0F9-DCD891EF922F}" type="slidenum">
              <a:rPr lang="en-US"/>
              <a:pPr/>
              <a:t>28</a:t>
            </a:fld>
            <a:endParaRPr lang="en-US"/>
          </a:p>
        </p:txBody>
      </p:sp>
      <p:sp>
        <p:nvSpPr>
          <p:cNvPr id="28"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47458" name="Rectangle 3074"/>
          <p:cNvSpPr>
            <a:spLocks noGrp="1" noChangeArrowheads="1"/>
          </p:cNvSpPr>
          <p:nvPr>
            <p:ph type="title"/>
          </p:nvPr>
        </p:nvSpPr>
        <p:spPr/>
        <p:txBody>
          <a:bodyPr/>
          <a:lstStyle/>
          <a:p>
            <a:r>
              <a:rPr lang="en-US" dirty="0"/>
              <a:t>Application Example</a:t>
            </a:r>
          </a:p>
        </p:txBody>
      </p:sp>
      <p:sp>
        <p:nvSpPr>
          <p:cNvPr id="147459" name="Rectangle 3075"/>
          <p:cNvSpPr>
            <a:spLocks noGrp="1" noChangeArrowheads="1"/>
          </p:cNvSpPr>
          <p:nvPr>
            <p:ph type="body" idx="1"/>
          </p:nvPr>
        </p:nvSpPr>
        <p:spPr>
          <a:xfrm>
            <a:off x="246063" y="1193800"/>
            <a:ext cx="8651875" cy="4902200"/>
          </a:xfrm>
          <a:noFill/>
          <a:ln/>
        </p:spPr>
        <p:txBody>
          <a:bodyPr/>
          <a:lstStyle/>
          <a:p>
            <a:r>
              <a:rPr lang="en-US" sz="2400"/>
              <a:t>Broadband Services in Rural Areas (Wholesale)</a:t>
            </a:r>
          </a:p>
        </p:txBody>
      </p:sp>
      <p:pic>
        <p:nvPicPr>
          <p:cNvPr id="147460" name="Picture 3076" descr="s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03588" y="2400300"/>
            <a:ext cx="1765300" cy="2173288"/>
          </a:xfrm>
          <a:prstGeom prst="rect">
            <a:avLst/>
          </a:prstGeom>
          <a:noFill/>
          <a:extLst>
            <a:ext uri="{909E8E84-426E-40dd-AFC4-6F175D3DCCD1}">
              <a14:hiddenFill xmlns:a14="http://schemas.microsoft.com/office/drawing/2010/main">
                <a:solidFill>
                  <a:srgbClr val="FFFFFF"/>
                </a:solidFill>
              </a14:hiddenFill>
            </a:ext>
          </a:extLst>
        </p:spPr>
      </p:pic>
      <p:grpSp>
        <p:nvGrpSpPr>
          <p:cNvPr id="147461" name="Group 3077"/>
          <p:cNvGrpSpPr>
            <a:grpSpLocks/>
          </p:cNvGrpSpPr>
          <p:nvPr/>
        </p:nvGrpSpPr>
        <p:grpSpPr bwMode="auto">
          <a:xfrm>
            <a:off x="1362075" y="3444875"/>
            <a:ext cx="1717675" cy="496888"/>
            <a:chOff x="816" y="1775"/>
            <a:chExt cx="2736" cy="896"/>
          </a:xfrm>
        </p:grpSpPr>
        <p:pic>
          <p:nvPicPr>
            <p:cNvPr id="147462" name="Picture 3078" descr="a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6" y="1775"/>
              <a:ext cx="912" cy="894"/>
            </a:xfrm>
            <a:prstGeom prst="rect">
              <a:avLst/>
            </a:prstGeom>
            <a:noFill/>
            <a:extLst>
              <a:ext uri="{909E8E84-426E-40dd-AFC4-6F175D3DCCD1}">
                <a14:hiddenFill xmlns:a14="http://schemas.microsoft.com/office/drawing/2010/main">
                  <a:solidFill>
                    <a:srgbClr val="FFFFFF"/>
                  </a:solidFill>
                </a14:hiddenFill>
              </a:ext>
            </a:extLst>
          </p:spPr>
        </p:pic>
        <p:pic>
          <p:nvPicPr>
            <p:cNvPr id="147463" name="Picture 3079" descr="a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28" y="1776"/>
              <a:ext cx="912" cy="894"/>
            </a:xfrm>
            <a:prstGeom prst="rect">
              <a:avLst/>
            </a:prstGeom>
            <a:noFill/>
            <a:extLst>
              <a:ext uri="{909E8E84-426E-40dd-AFC4-6F175D3DCCD1}">
                <a14:hiddenFill xmlns:a14="http://schemas.microsoft.com/office/drawing/2010/main">
                  <a:solidFill>
                    <a:srgbClr val="FFFFFF"/>
                  </a:solidFill>
                </a14:hiddenFill>
              </a:ext>
            </a:extLst>
          </p:spPr>
        </p:pic>
        <p:pic>
          <p:nvPicPr>
            <p:cNvPr id="147464" name="Picture 3080" descr="ap"/>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40" y="1777"/>
              <a:ext cx="912" cy="894"/>
            </a:xfrm>
            <a:prstGeom prst="rect">
              <a:avLst/>
            </a:prstGeom>
            <a:noFill/>
            <a:extLst>
              <a:ext uri="{909E8E84-426E-40dd-AFC4-6F175D3DCCD1}">
                <a14:hiddenFill xmlns:a14="http://schemas.microsoft.com/office/drawing/2010/main">
                  <a:solidFill>
                    <a:srgbClr val="FFFFFF"/>
                  </a:solidFill>
                </a14:hiddenFill>
              </a:ext>
            </a:extLst>
          </p:spPr>
        </p:pic>
      </p:grpSp>
      <p:sp>
        <p:nvSpPr>
          <p:cNvPr id="147465" name="Line 3081"/>
          <p:cNvSpPr>
            <a:spLocks noChangeShapeType="1"/>
          </p:cNvSpPr>
          <p:nvPr/>
        </p:nvSpPr>
        <p:spPr bwMode="auto">
          <a:xfrm flipV="1">
            <a:off x="2555875" y="2773363"/>
            <a:ext cx="1344613" cy="596900"/>
          </a:xfrm>
          <a:prstGeom prst="line">
            <a:avLst/>
          </a:prstGeom>
          <a:noFill/>
          <a:ln w="76200" cap="rnd">
            <a:solidFill>
              <a:srgbClr val="FF9900"/>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grpSp>
        <p:nvGrpSpPr>
          <p:cNvPr id="147466" name="Group 3082"/>
          <p:cNvGrpSpPr>
            <a:grpSpLocks/>
          </p:cNvGrpSpPr>
          <p:nvPr/>
        </p:nvGrpSpPr>
        <p:grpSpPr bwMode="auto">
          <a:xfrm>
            <a:off x="6400800" y="2262188"/>
            <a:ext cx="1036638" cy="1535112"/>
            <a:chOff x="4483" y="1651"/>
            <a:chExt cx="653" cy="967"/>
          </a:xfrm>
        </p:grpSpPr>
        <p:grpSp>
          <p:nvGrpSpPr>
            <p:cNvPr id="147467" name="Group 3083"/>
            <p:cNvGrpSpPr>
              <a:grpSpLocks/>
            </p:cNvGrpSpPr>
            <p:nvPr/>
          </p:nvGrpSpPr>
          <p:grpSpPr bwMode="auto">
            <a:xfrm>
              <a:off x="4483" y="1651"/>
              <a:ext cx="653" cy="967"/>
              <a:chOff x="4483" y="1651"/>
              <a:chExt cx="653" cy="967"/>
            </a:xfrm>
          </p:grpSpPr>
          <p:sp>
            <p:nvSpPr>
              <p:cNvPr id="147468" name="Freeform 3084"/>
              <p:cNvSpPr>
                <a:spLocks/>
              </p:cNvSpPr>
              <p:nvPr/>
            </p:nvSpPr>
            <p:spPr bwMode="auto">
              <a:xfrm>
                <a:off x="4532" y="1699"/>
                <a:ext cx="604" cy="919"/>
              </a:xfrm>
              <a:custGeom>
                <a:avLst/>
                <a:gdLst>
                  <a:gd name="T0" fmla="*/ 84 w 604"/>
                  <a:gd name="T1" fmla="*/ 774 h 919"/>
                  <a:gd name="T2" fmla="*/ 60 w 604"/>
                  <a:gd name="T3" fmla="*/ 762 h 919"/>
                  <a:gd name="T4" fmla="*/ 36 w 604"/>
                  <a:gd name="T5" fmla="*/ 738 h 919"/>
                  <a:gd name="T6" fmla="*/ 24 w 604"/>
                  <a:gd name="T7" fmla="*/ 701 h 919"/>
                  <a:gd name="T8" fmla="*/ 24 w 604"/>
                  <a:gd name="T9" fmla="*/ 665 h 919"/>
                  <a:gd name="T10" fmla="*/ 36 w 604"/>
                  <a:gd name="T11" fmla="*/ 629 h 919"/>
                  <a:gd name="T12" fmla="*/ 60 w 604"/>
                  <a:gd name="T13" fmla="*/ 593 h 919"/>
                  <a:gd name="T14" fmla="*/ 72 w 604"/>
                  <a:gd name="T15" fmla="*/ 532 h 919"/>
                  <a:gd name="T16" fmla="*/ 60 w 604"/>
                  <a:gd name="T17" fmla="*/ 484 h 919"/>
                  <a:gd name="T18" fmla="*/ 36 w 604"/>
                  <a:gd name="T19" fmla="*/ 448 h 919"/>
                  <a:gd name="T20" fmla="*/ 12 w 604"/>
                  <a:gd name="T21" fmla="*/ 411 h 919"/>
                  <a:gd name="T22" fmla="*/ 0 w 604"/>
                  <a:gd name="T23" fmla="*/ 363 h 919"/>
                  <a:gd name="T24" fmla="*/ 12 w 604"/>
                  <a:gd name="T25" fmla="*/ 290 h 919"/>
                  <a:gd name="T26" fmla="*/ 24 w 604"/>
                  <a:gd name="T27" fmla="*/ 254 h 919"/>
                  <a:gd name="T28" fmla="*/ 60 w 604"/>
                  <a:gd name="T29" fmla="*/ 230 h 919"/>
                  <a:gd name="T30" fmla="*/ 96 w 604"/>
                  <a:gd name="T31" fmla="*/ 218 h 919"/>
                  <a:gd name="T32" fmla="*/ 133 w 604"/>
                  <a:gd name="T33" fmla="*/ 182 h 919"/>
                  <a:gd name="T34" fmla="*/ 157 w 604"/>
                  <a:gd name="T35" fmla="*/ 133 h 919"/>
                  <a:gd name="T36" fmla="*/ 169 w 604"/>
                  <a:gd name="T37" fmla="*/ 85 h 919"/>
                  <a:gd name="T38" fmla="*/ 193 w 604"/>
                  <a:gd name="T39" fmla="*/ 37 h 919"/>
                  <a:gd name="T40" fmla="*/ 229 w 604"/>
                  <a:gd name="T41" fmla="*/ 0 h 919"/>
                  <a:gd name="T42" fmla="*/ 266 w 604"/>
                  <a:gd name="T43" fmla="*/ 0 h 919"/>
                  <a:gd name="T44" fmla="*/ 302 w 604"/>
                  <a:gd name="T45" fmla="*/ 12 h 919"/>
                  <a:gd name="T46" fmla="*/ 338 w 604"/>
                  <a:gd name="T47" fmla="*/ 37 h 919"/>
                  <a:gd name="T48" fmla="*/ 362 w 604"/>
                  <a:gd name="T49" fmla="*/ 85 h 919"/>
                  <a:gd name="T50" fmla="*/ 386 w 604"/>
                  <a:gd name="T51" fmla="*/ 157 h 919"/>
                  <a:gd name="T52" fmla="*/ 411 w 604"/>
                  <a:gd name="T53" fmla="*/ 194 h 919"/>
                  <a:gd name="T54" fmla="*/ 459 w 604"/>
                  <a:gd name="T55" fmla="*/ 194 h 919"/>
                  <a:gd name="T56" fmla="*/ 519 w 604"/>
                  <a:gd name="T57" fmla="*/ 182 h 919"/>
                  <a:gd name="T58" fmla="*/ 556 w 604"/>
                  <a:gd name="T59" fmla="*/ 194 h 919"/>
                  <a:gd name="T60" fmla="*/ 580 w 604"/>
                  <a:gd name="T61" fmla="*/ 230 h 919"/>
                  <a:gd name="T62" fmla="*/ 604 w 604"/>
                  <a:gd name="T63" fmla="*/ 278 h 919"/>
                  <a:gd name="T64" fmla="*/ 604 w 604"/>
                  <a:gd name="T65" fmla="*/ 327 h 919"/>
                  <a:gd name="T66" fmla="*/ 592 w 604"/>
                  <a:gd name="T67" fmla="*/ 375 h 919"/>
                  <a:gd name="T68" fmla="*/ 556 w 604"/>
                  <a:gd name="T69" fmla="*/ 411 h 919"/>
                  <a:gd name="T70" fmla="*/ 531 w 604"/>
                  <a:gd name="T71" fmla="*/ 448 h 919"/>
                  <a:gd name="T72" fmla="*/ 531 w 604"/>
                  <a:gd name="T73" fmla="*/ 484 h 919"/>
                  <a:gd name="T74" fmla="*/ 544 w 604"/>
                  <a:gd name="T75" fmla="*/ 520 h 919"/>
                  <a:gd name="T76" fmla="*/ 556 w 604"/>
                  <a:gd name="T77" fmla="*/ 568 h 919"/>
                  <a:gd name="T78" fmla="*/ 568 w 604"/>
                  <a:gd name="T79" fmla="*/ 617 h 919"/>
                  <a:gd name="T80" fmla="*/ 544 w 604"/>
                  <a:gd name="T81" fmla="*/ 677 h 919"/>
                  <a:gd name="T82" fmla="*/ 531 w 604"/>
                  <a:gd name="T83" fmla="*/ 701 h 919"/>
                  <a:gd name="T84" fmla="*/ 507 w 604"/>
                  <a:gd name="T85" fmla="*/ 714 h 919"/>
                  <a:gd name="T86" fmla="*/ 471 w 604"/>
                  <a:gd name="T87" fmla="*/ 738 h 919"/>
                  <a:gd name="T88" fmla="*/ 447 w 604"/>
                  <a:gd name="T89" fmla="*/ 786 h 919"/>
                  <a:gd name="T90" fmla="*/ 435 w 604"/>
                  <a:gd name="T91" fmla="*/ 846 h 919"/>
                  <a:gd name="T92" fmla="*/ 423 w 604"/>
                  <a:gd name="T93" fmla="*/ 883 h 919"/>
                  <a:gd name="T94" fmla="*/ 411 w 604"/>
                  <a:gd name="T95" fmla="*/ 907 h 919"/>
                  <a:gd name="T96" fmla="*/ 386 w 604"/>
                  <a:gd name="T97" fmla="*/ 919 h 919"/>
                  <a:gd name="T98" fmla="*/ 374 w 604"/>
                  <a:gd name="T99" fmla="*/ 919 h 919"/>
                  <a:gd name="T100" fmla="*/ 350 w 604"/>
                  <a:gd name="T101" fmla="*/ 895 h 919"/>
                  <a:gd name="T102" fmla="*/ 338 w 604"/>
                  <a:gd name="T103" fmla="*/ 871 h 919"/>
                  <a:gd name="T104" fmla="*/ 326 w 604"/>
                  <a:gd name="T105" fmla="*/ 846 h 919"/>
                  <a:gd name="T106" fmla="*/ 314 w 604"/>
                  <a:gd name="T107" fmla="*/ 834 h 919"/>
                  <a:gd name="T108" fmla="*/ 290 w 604"/>
                  <a:gd name="T109" fmla="*/ 846 h 919"/>
                  <a:gd name="T110" fmla="*/ 254 w 604"/>
                  <a:gd name="T111" fmla="*/ 859 h 919"/>
                  <a:gd name="T112" fmla="*/ 217 w 604"/>
                  <a:gd name="T113" fmla="*/ 846 h 919"/>
                  <a:gd name="T114" fmla="*/ 193 w 604"/>
                  <a:gd name="T115" fmla="*/ 822 h 919"/>
                  <a:gd name="T116" fmla="*/ 181 w 604"/>
                  <a:gd name="T117" fmla="*/ 786 h 919"/>
                  <a:gd name="T118" fmla="*/ 157 w 604"/>
                  <a:gd name="T119" fmla="*/ 762 h 919"/>
                  <a:gd name="T120" fmla="*/ 121 w 604"/>
                  <a:gd name="T121" fmla="*/ 762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4" h="919">
                    <a:moveTo>
                      <a:pt x="109" y="762"/>
                    </a:moveTo>
                    <a:lnTo>
                      <a:pt x="109" y="774"/>
                    </a:lnTo>
                    <a:lnTo>
                      <a:pt x="96" y="774"/>
                    </a:lnTo>
                    <a:lnTo>
                      <a:pt x="96" y="774"/>
                    </a:lnTo>
                    <a:lnTo>
                      <a:pt x="84" y="774"/>
                    </a:lnTo>
                    <a:lnTo>
                      <a:pt x="84" y="774"/>
                    </a:lnTo>
                    <a:lnTo>
                      <a:pt x="72" y="774"/>
                    </a:lnTo>
                    <a:lnTo>
                      <a:pt x="72" y="774"/>
                    </a:lnTo>
                    <a:lnTo>
                      <a:pt x="72" y="774"/>
                    </a:lnTo>
                    <a:lnTo>
                      <a:pt x="60" y="762"/>
                    </a:lnTo>
                    <a:lnTo>
                      <a:pt x="60" y="762"/>
                    </a:lnTo>
                    <a:lnTo>
                      <a:pt x="48" y="762"/>
                    </a:lnTo>
                    <a:lnTo>
                      <a:pt x="48" y="750"/>
                    </a:lnTo>
                    <a:lnTo>
                      <a:pt x="48" y="750"/>
                    </a:lnTo>
                    <a:lnTo>
                      <a:pt x="36" y="738"/>
                    </a:lnTo>
                    <a:lnTo>
                      <a:pt x="36" y="738"/>
                    </a:lnTo>
                    <a:lnTo>
                      <a:pt x="36" y="726"/>
                    </a:lnTo>
                    <a:lnTo>
                      <a:pt x="24" y="726"/>
                    </a:lnTo>
                    <a:lnTo>
                      <a:pt x="24" y="714"/>
                    </a:lnTo>
                    <a:lnTo>
                      <a:pt x="24" y="701"/>
                    </a:lnTo>
                    <a:lnTo>
                      <a:pt x="24" y="701"/>
                    </a:lnTo>
                    <a:lnTo>
                      <a:pt x="24" y="689"/>
                    </a:lnTo>
                    <a:lnTo>
                      <a:pt x="24" y="677"/>
                    </a:lnTo>
                    <a:lnTo>
                      <a:pt x="24" y="677"/>
                    </a:lnTo>
                    <a:lnTo>
                      <a:pt x="24" y="665"/>
                    </a:lnTo>
                    <a:lnTo>
                      <a:pt x="24" y="653"/>
                    </a:lnTo>
                    <a:lnTo>
                      <a:pt x="24" y="653"/>
                    </a:lnTo>
                    <a:lnTo>
                      <a:pt x="24" y="641"/>
                    </a:lnTo>
                    <a:lnTo>
                      <a:pt x="24" y="629"/>
                    </a:lnTo>
                    <a:lnTo>
                      <a:pt x="36" y="629"/>
                    </a:lnTo>
                    <a:lnTo>
                      <a:pt x="36" y="617"/>
                    </a:lnTo>
                    <a:lnTo>
                      <a:pt x="36" y="617"/>
                    </a:lnTo>
                    <a:lnTo>
                      <a:pt x="48" y="605"/>
                    </a:lnTo>
                    <a:lnTo>
                      <a:pt x="60" y="593"/>
                    </a:lnTo>
                    <a:lnTo>
                      <a:pt x="60" y="593"/>
                    </a:lnTo>
                    <a:lnTo>
                      <a:pt x="60" y="581"/>
                    </a:lnTo>
                    <a:lnTo>
                      <a:pt x="72" y="568"/>
                    </a:lnTo>
                    <a:lnTo>
                      <a:pt x="72" y="556"/>
                    </a:lnTo>
                    <a:lnTo>
                      <a:pt x="72" y="544"/>
                    </a:lnTo>
                    <a:lnTo>
                      <a:pt x="72" y="532"/>
                    </a:lnTo>
                    <a:lnTo>
                      <a:pt x="72" y="532"/>
                    </a:lnTo>
                    <a:lnTo>
                      <a:pt x="72" y="520"/>
                    </a:lnTo>
                    <a:lnTo>
                      <a:pt x="72" y="508"/>
                    </a:lnTo>
                    <a:lnTo>
                      <a:pt x="72" y="496"/>
                    </a:lnTo>
                    <a:lnTo>
                      <a:pt x="60" y="484"/>
                    </a:lnTo>
                    <a:lnTo>
                      <a:pt x="60" y="472"/>
                    </a:lnTo>
                    <a:lnTo>
                      <a:pt x="48" y="472"/>
                    </a:lnTo>
                    <a:lnTo>
                      <a:pt x="48" y="460"/>
                    </a:lnTo>
                    <a:lnTo>
                      <a:pt x="36" y="448"/>
                    </a:lnTo>
                    <a:lnTo>
                      <a:pt x="36" y="448"/>
                    </a:lnTo>
                    <a:lnTo>
                      <a:pt x="24" y="448"/>
                    </a:lnTo>
                    <a:lnTo>
                      <a:pt x="24" y="436"/>
                    </a:lnTo>
                    <a:lnTo>
                      <a:pt x="24" y="436"/>
                    </a:lnTo>
                    <a:lnTo>
                      <a:pt x="12" y="423"/>
                    </a:lnTo>
                    <a:lnTo>
                      <a:pt x="12" y="411"/>
                    </a:lnTo>
                    <a:lnTo>
                      <a:pt x="12" y="399"/>
                    </a:lnTo>
                    <a:lnTo>
                      <a:pt x="12" y="387"/>
                    </a:lnTo>
                    <a:lnTo>
                      <a:pt x="0" y="387"/>
                    </a:lnTo>
                    <a:lnTo>
                      <a:pt x="0" y="363"/>
                    </a:lnTo>
                    <a:lnTo>
                      <a:pt x="0" y="363"/>
                    </a:lnTo>
                    <a:lnTo>
                      <a:pt x="0" y="351"/>
                    </a:lnTo>
                    <a:lnTo>
                      <a:pt x="0" y="327"/>
                    </a:lnTo>
                    <a:lnTo>
                      <a:pt x="0" y="327"/>
                    </a:lnTo>
                    <a:lnTo>
                      <a:pt x="12" y="315"/>
                    </a:lnTo>
                    <a:lnTo>
                      <a:pt x="12" y="290"/>
                    </a:lnTo>
                    <a:lnTo>
                      <a:pt x="12" y="290"/>
                    </a:lnTo>
                    <a:lnTo>
                      <a:pt x="12" y="278"/>
                    </a:lnTo>
                    <a:lnTo>
                      <a:pt x="24" y="278"/>
                    </a:lnTo>
                    <a:lnTo>
                      <a:pt x="24" y="266"/>
                    </a:lnTo>
                    <a:lnTo>
                      <a:pt x="24" y="254"/>
                    </a:lnTo>
                    <a:lnTo>
                      <a:pt x="36" y="254"/>
                    </a:lnTo>
                    <a:lnTo>
                      <a:pt x="36" y="254"/>
                    </a:lnTo>
                    <a:lnTo>
                      <a:pt x="48" y="242"/>
                    </a:lnTo>
                    <a:lnTo>
                      <a:pt x="48" y="242"/>
                    </a:lnTo>
                    <a:lnTo>
                      <a:pt x="60" y="230"/>
                    </a:lnTo>
                    <a:lnTo>
                      <a:pt x="60" y="230"/>
                    </a:lnTo>
                    <a:lnTo>
                      <a:pt x="72" y="230"/>
                    </a:lnTo>
                    <a:lnTo>
                      <a:pt x="72" y="230"/>
                    </a:lnTo>
                    <a:lnTo>
                      <a:pt x="84" y="230"/>
                    </a:lnTo>
                    <a:lnTo>
                      <a:pt x="96" y="218"/>
                    </a:lnTo>
                    <a:lnTo>
                      <a:pt x="96" y="218"/>
                    </a:lnTo>
                    <a:lnTo>
                      <a:pt x="109" y="206"/>
                    </a:lnTo>
                    <a:lnTo>
                      <a:pt x="121" y="206"/>
                    </a:lnTo>
                    <a:lnTo>
                      <a:pt x="121" y="194"/>
                    </a:lnTo>
                    <a:lnTo>
                      <a:pt x="133" y="182"/>
                    </a:lnTo>
                    <a:lnTo>
                      <a:pt x="133" y="182"/>
                    </a:lnTo>
                    <a:lnTo>
                      <a:pt x="145" y="170"/>
                    </a:lnTo>
                    <a:lnTo>
                      <a:pt x="145" y="157"/>
                    </a:lnTo>
                    <a:lnTo>
                      <a:pt x="157" y="145"/>
                    </a:lnTo>
                    <a:lnTo>
                      <a:pt x="157" y="133"/>
                    </a:lnTo>
                    <a:lnTo>
                      <a:pt x="157" y="133"/>
                    </a:lnTo>
                    <a:lnTo>
                      <a:pt x="157" y="121"/>
                    </a:lnTo>
                    <a:lnTo>
                      <a:pt x="169" y="109"/>
                    </a:lnTo>
                    <a:lnTo>
                      <a:pt x="169" y="97"/>
                    </a:lnTo>
                    <a:lnTo>
                      <a:pt x="169" y="85"/>
                    </a:lnTo>
                    <a:lnTo>
                      <a:pt x="169" y="73"/>
                    </a:lnTo>
                    <a:lnTo>
                      <a:pt x="181" y="61"/>
                    </a:lnTo>
                    <a:lnTo>
                      <a:pt x="181" y="49"/>
                    </a:lnTo>
                    <a:lnTo>
                      <a:pt x="193" y="37"/>
                    </a:lnTo>
                    <a:lnTo>
                      <a:pt x="193" y="37"/>
                    </a:lnTo>
                    <a:lnTo>
                      <a:pt x="205" y="25"/>
                    </a:lnTo>
                    <a:lnTo>
                      <a:pt x="205" y="25"/>
                    </a:lnTo>
                    <a:lnTo>
                      <a:pt x="217" y="12"/>
                    </a:lnTo>
                    <a:lnTo>
                      <a:pt x="217" y="12"/>
                    </a:lnTo>
                    <a:lnTo>
                      <a:pt x="229" y="0"/>
                    </a:lnTo>
                    <a:lnTo>
                      <a:pt x="241" y="0"/>
                    </a:lnTo>
                    <a:lnTo>
                      <a:pt x="241" y="0"/>
                    </a:lnTo>
                    <a:lnTo>
                      <a:pt x="254" y="0"/>
                    </a:lnTo>
                    <a:lnTo>
                      <a:pt x="254" y="0"/>
                    </a:lnTo>
                    <a:lnTo>
                      <a:pt x="266" y="0"/>
                    </a:lnTo>
                    <a:lnTo>
                      <a:pt x="278" y="0"/>
                    </a:lnTo>
                    <a:lnTo>
                      <a:pt x="278" y="0"/>
                    </a:lnTo>
                    <a:lnTo>
                      <a:pt x="290" y="0"/>
                    </a:lnTo>
                    <a:lnTo>
                      <a:pt x="302" y="0"/>
                    </a:lnTo>
                    <a:lnTo>
                      <a:pt x="302" y="12"/>
                    </a:lnTo>
                    <a:lnTo>
                      <a:pt x="314" y="12"/>
                    </a:lnTo>
                    <a:lnTo>
                      <a:pt x="314" y="25"/>
                    </a:lnTo>
                    <a:lnTo>
                      <a:pt x="326" y="25"/>
                    </a:lnTo>
                    <a:lnTo>
                      <a:pt x="326" y="37"/>
                    </a:lnTo>
                    <a:lnTo>
                      <a:pt x="338" y="37"/>
                    </a:lnTo>
                    <a:lnTo>
                      <a:pt x="338" y="49"/>
                    </a:lnTo>
                    <a:lnTo>
                      <a:pt x="350" y="61"/>
                    </a:lnTo>
                    <a:lnTo>
                      <a:pt x="350" y="73"/>
                    </a:lnTo>
                    <a:lnTo>
                      <a:pt x="350" y="73"/>
                    </a:lnTo>
                    <a:lnTo>
                      <a:pt x="362" y="85"/>
                    </a:lnTo>
                    <a:lnTo>
                      <a:pt x="362" y="109"/>
                    </a:lnTo>
                    <a:lnTo>
                      <a:pt x="362" y="121"/>
                    </a:lnTo>
                    <a:lnTo>
                      <a:pt x="374" y="133"/>
                    </a:lnTo>
                    <a:lnTo>
                      <a:pt x="374" y="145"/>
                    </a:lnTo>
                    <a:lnTo>
                      <a:pt x="386" y="157"/>
                    </a:lnTo>
                    <a:lnTo>
                      <a:pt x="386" y="170"/>
                    </a:lnTo>
                    <a:lnTo>
                      <a:pt x="399" y="182"/>
                    </a:lnTo>
                    <a:lnTo>
                      <a:pt x="399" y="182"/>
                    </a:lnTo>
                    <a:lnTo>
                      <a:pt x="411" y="182"/>
                    </a:lnTo>
                    <a:lnTo>
                      <a:pt x="411" y="194"/>
                    </a:lnTo>
                    <a:lnTo>
                      <a:pt x="423" y="194"/>
                    </a:lnTo>
                    <a:lnTo>
                      <a:pt x="435" y="194"/>
                    </a:lnTo>
                    <a:lnTo>
                      <a:pt x="435" y="194"/>
                    </a:lnTo>
                    <a:lnTo>
                      <a:pt x="447" y="194"/>
                    </a:lnTo>
                    <a:lnTo>
                      <a:pt x="459" y="194"/>
                    </a:lnTo>
                    <a:lnTo>
                      <a:pt x="471" y="194"/>
                    </a:lnTo>
                    <a:lnTo>
                      <a:pt x="483" y="194"/>
                    </a:lnTo>
                    <a:lnTo>
                      <a:pt x="495" y="182"/>
                    </a:lnTo>
                    <a:lnTo>
                      <a:pt x="507" y="182"/>
                    </a:lnTo>
                    <a:lnTo>
                      <a:pt x="519" y="182"/>
                    </a:lnTo>
                    <a:lnTo>
                      <a:pt x="531" y="182"/>
                    </a:lnTo>
                    <a:lnTo>
                      <a:pt x="531" y="182"/>
                    </a:lnTo>
                    <a:lnTo>
                      <a:pt x="544" y="194"/>
                    </a:lnTo>
                    <a:lnTo>
                      <a:pt x="556" y="194"/>
                    </a:lnTo>
                    <a:lnTo>
                      <a:pt x="556" y="194"/>
                    </a:lnTo>
                    <a:lnTo>
                      <a:pt x="568" y="206"/>
                    </a:lnTo>
                    <a:lnTo>
                      <a:pt x="568" y="206"/>
                    </a:lnTo>
                    <a:lnTo>
                      <a:pt x="580" y="218"/>
                    </a:lnTo>
                    <a:lnTo>
                      <a:pt x="580" y="218"/>
                    </a:lnTo>
                    <a:lnTo>
                      <a:pt x="580" y="230"/>
                    </a:lnTo>
                    <a:lnTo>
                      <a:pt x="592" y="242"/>
                    </a:lnTo>
                    <a:lnTo>
                      <a:pt x="592" y="254"/>
                    </a:lnTo>
                    <a:lnTo>
                      <a:pt x="592" y="254"/>
                    </a:lnTo>
                    <a:lnTo>
                      <a:pt x="592" y="266"/>
                    </a:lnTo>
                    <a:lnTo>
                      <a:pt x="604" y="278"/>
                    </a:lnTo>
                    <a:lnTo>
                      <a:pt x="604" y="290"/>
                    </a:lnTo>
                    <a:lnTo>
                      <a:pt x="604" y="303"/>
                    </a:lnTo>
                    <a:lnTo>
                      <a:pt x="604" y="315"/>
                    </a:lnTo>
                    <a:lnTo>
                      <a:pt x="604" y="327"/>
                    </a:lnTo>
                    <a:lnTo>
                      <a:pt x="604" y="327"/>
                    </a:lnTo>
                    <a:lnTo>
                      <a:pt x="604" y="339"/>
                    </a:lnTo>
                    <a:lnTo>
                      <a:pt x="592" y="351"/>
                    </a:lnTo>
                    <a:lnTo>
                      <a:pt x="592" y="363"/>
                    </a:lnTo>
                    <a:lnTo>
                      <a:pt x="592" y="375"/>
                    </a:lnTo>
                    <a:lnTo>
                      <a:pt x="592" y="375"/>
                    </a:lnTo>
                    <a:lnTo>
                      <a:pt x="580" y="387"/>
                    </a:lnTo>
                    <a:lnTo>
                      <a:pt x="580" y="399"/>
                    </a:lnTo>
                    <a:lnTo>
                      <a:pt x="568" y="399"/>
                    </a:lnTo>
                    <a:lnTo>
                      <a:pt x="568" y="411"/>
                    </a:lnTo>
                    <a:lnTo>
                      <a:pt x="556" y="411"/>
                    </a:lnTo>
                    <a:lnTo>
                      <a:pt x="556" y="423"/>
                    </a:lnTo>
                    <a:lnTo>
                      <a:pt x="544" y="423"/>
                    </a:lnTo>
                    <a:lnTo>
                      <a:pt x="544" y="436"/>
                    </a:lnTo>
                    <a:lnTo>
                      <a:pt x="544" y="448"/>
                    </a:lnTo>
                    <a:lnTo>
                      <a:pt x="531" y="448"/>
                    </a:lnTo>
                    <a:lnTo>
                      <a:pt x="531" y="460"/>
                    </a:lnTo>
                    <a:lnTo>
                      <a:pt x="531" y="472"/>
                    </a:lnTo>
                    <a:lnTo>
                      <a:pt x="531" y="472"/>
                    </a:lnTo>
                    <a:lnTo>
                      <a:pt x="531" y="484"/>
                    </a:lnTo>
                    <a:lnTo>
                      <a:pt x="531" y="484"/>
                    </a:lnTo>
                    <a:lnTo>
                      <a:pt x="531" y="496"/>
                    </a:lnTo>
                    <a:lnTo>
                      <a:pt x="531" y="508"/>
                    </a:lnTo>
                    <a:lnTo>
                      <a:pt x="544" y="508"/>
                    </a:lnTo>
                    <a:lnTo>
                      <a:pt x="544" y="520"/>
                    </a:lnTo>
                    <a:lnTo>
                      <a:pt x="544" y="520"/>
                    </a:lnTo>
                    <a:lnTo>
                      <a:pt x="544" y="532"/>
                    </a:lnTo>
                    <a:lnTo>
                      <a:pt x="556" y="532"/>
                    </a:lnTo>
                    <a:lnTo>
                      <a:pt x="556" y="544"/>
                    </a:lnTo>
                    <a:lnTo>
                      <a:pt x="556" y="556"/>
                    </a:lnTo>
                    <a:lnTo>
                      <a:pt x="556" y="568"/>
                    </a:lnTo>
                    <a:lnTo>
                      <a:pt x="556" y="581"/>
                    </a:lnTo>
                    <a:lnTo>
                      <a:pt x="568" y="593"/>
                    </a:lnTo>
                    <a:lnTo>
                      <a:pt x="568" y="605"/>
                    </a:lnTo>
                    <a:lnTo>
                      <a:pt x="568" y="617"/>
                    </a:lnTo>
                    <a:lnTo>
                      <a:pt x="568" y="617"/>
                    </a:lnTo>
                    <a:lnTo>
                      <a:pt x="556" y="641"/>
                    </a:lnTo>
                    <a:lnTo>
                      <a:pt x="556" y="653"/>
                    </a:lnTo>
                    <a:lnTo>
                      <a:pt x="556" y="665"/>
                    </a:lnTo>
                    <a:lnTo>
                      <a:pt x="556" y="677"/>
                    </a:lnTo>
                    <a:lnTo>
                      <a:pt x="544" y="677"/>
                    </a:lnTo>
                    <a:lnTo>
                      <a:pt x="544" y="689"/>
                    </a:lnTo>
                    <a:lnTo>
                      <a:pt x="544" y="689"/>
                    </a:lnTo>
                    <a:lnTo>
                      <a:pt x="531" y="701"/>
                    </a:lnTo>
                    <a:lnTo>
                      <a:pt x="531" y="701"/>
                    </a:lnTo>
                    <a:lnTo>
                      <a:pt x="531" y="701"/>
                    </a:lnTo>
                    <a:lnTo>
                      <a:pt x="519" y="714"/>
                    </a:lnTo>
                    <a:lnTo>
                      <a:pt x="519" y="714"/>
                    </a:lnTo>
                    <a:lnTo>
                      <a:pt x="519" y="714"/>
                    </a:lnTo>
                    <a:lnTo>
                      <a:pt x="507" y="714"/>
                    </a:lnTo>
                    <a:lnTo>
                      <a:pt x="507" y="714"/>
                    </a:lnTo>
                    <a:lnTo>
                      <a:pt x="495" y="714"/>
                    </a:lnTo>
                    <a:lnTo>
                      <a:pt x="483" y="726"/>
                    </a:lnTo>
                    <a:lnTo>
                      <a:pt x="483" y="726"/>
                    </a:lnTo>
                    <a:lnTo>
                      <a:pt x="471" y="738"/>
                    </a:lnTo>
                    <a:lnTo>
                      <a:pt x="471" y="738"/>
                    </a:lnTo>
                    <a:lnTo>
                      <a:pt x="459" y="750"/>
                    </a:lnTo>
                    <a:lnTo>
                      <a:pt x="459" y="750"/>
                    </a:lnTo>
                    <a:lnTo>
                      <a:pt x="447" y="762"/>
                    </a:lnTo>
                    <a:lnTo>
                      <a:pt x="447" y="774"/>
                    </a:lnTo>
                    <a:lnTo>
                      <a:pt x="447" y="786"/>
                    </a:lnTo>
                    <a:lnTo>
                      <a:pt x="435" y="798"/>
                    </a:lnTo>
                    <a:lnTo>
                      <a:pt x="435" y="798"/>
                    </a:lnTo>
                    <a:lnTo>
                      <a:pt x="435" y="822"/>
                    </a:lnTo>
                    <a:lnTo>
                      <a:pt x="435" y="834"/>
                    </a:lnTo>
                    <a:lnTo>
                      <a:pt x="435" y="846"/>
                    </a:lnTo>
                    <a:lnTo>
                      <a:pt x="435" y="846"/>
                    </a:lnTo>
                    <a:lnTo>
                      <a:pt x="435" y="859"/>
                    </a:lnTo>
                    <a:lnTo>
                      <a:pt x="435" y="871"/>
                    </a:lnTo>
                    <a:lnTo>
                      <a:pt x="423" y="871"/>
                    </a:lnTo>
                    <a:lnTo>
                      <a:pt x="423" y="883"/>
                    </a:lnTo>
                    <a:lnTo>
                      <a:pt x="423" y="883"/>
                    </a:lnTo>
                    <a:lnTo>
                      <a:pt x="423" y="895"/>
                    </a:lnTo>
                    <a:lnTo>
                      <a:pt x="423" y="895"/>
                    </a:lnTo>
                    <a:lnTo>
                      <a:pt x="411" y="907"/>
                    </a:lnTo>
                    <a:lnTo>
                      <a:pt x="411" y="907"/>
                    </a:lnTo>
                    <a:lnTo>
                      <a:pt x="411" y="907"/>
                    </a:lnTo>
                    <a:lnTo>
                      <a:pt x="399" y="919"/>
                    </a:lnTo>
                    <a:lnTo>
                      <a:pt x="399" y="919"/>
                    </a:lnTo>
                    <a:lnTo>
                      <a:pt x="386" y="919"/>
                    </a:lnTo>
                    <a:lnTo>
                      <a:pt x="386" y="919"/>
                    </a:lnTo>
                    <a:lnTo>
                      <a:pt x="386" y="919"/>
                    </a:lnTo>
                    <a:lnTo>
                      <a:pt x="374" y="919"/>
                    </a:lnTo>
                    <a:lnTo>
                      <a:pt x="374" y="919"/>
                    </a:lnTo>
                    <a:lnTo>
                      <a:pt x="374" y="919"/>
                    </a:lnTo>
                    <a:lnTo>
                      <a:pt x="374" y="919"/>
                    </a:lnTo>
                    <a:lnTo>
                      <a:pt x="362" y="919"/>
                    </a:lnTo>
                    <a:lnTo>
                      <a:pt x="362" y="907"/>
                    </a:lnTo>
                    <a:lnTo>
                      <a:pt x="350" y="907"/>
                    </a:lnTo>
                    <a:lnTo>
                      <a:pt x="350" y="907"/>
                    </a:lnTo>
                    <a:lnTo>
                      <a:pt x="350" y="895"/>
                    </a:lnTo>
                    <a:lnTo>
                      <a:pt x="350" y="895"/>
                    </a:lnTo>
                    <a:lnTo>
                      <a:pt x="350" y="895"/>
                    </a:lnTo>
                    <a:lnTo>
                      <a:pt x="338" y="883"/>
                    </a:lnTo>
                    <a:lnTo>
                      <a:pt x="338" y="883"/>
                    </a:lnTo>
                    <a:lnTo>
                      <a:pt x="338" y="871"/>
                    </a:lnTo>
                    <a:lnTo>
                      <a:pt x="338" y="859"/>
                    </a:lnTo>
                    <a:lnTo>
                      <a:pt x="338" y="859"/>
                    </a:lnTo>
                    <a:lnTo>
                      <a:pt x="338" y="859"/>
                    </a:lnTo>
                    <a:lnTo>
                      <a:pt x="326" y="846"/>
                    </a:lnTo>
                    <a:lnTo>
                      <a:pt x="326" y="846"/>
                    </a:lnTo>
                    <a:lnTo>
                      <a:pt x="326" y="846"/>
                    </a:lnTo>
                    <a:lnTo>
                      <a:pt x="314" y="834"/>
                    </a:lnTo>
                    <a:lnTo>
                      <a:pt x="314" y="834"/>
                    </a:lnTo>
                    <a:lnTo>
                      <a:pt x="314" y="834"/>
                    </a:lnTo>
                    <a:lnTo>
                      <a:pt x="314" y="834"/>
                    </a:lnTo>
                    <a:lnTo>
                      <a:pt x="302" y="834"/>
                    </a:lnTo>
                    <a:lnTo>
                      <a:pt x="302" y="834"/>
                    </a:lnTo>
                    <a:lnTo>
                      <a:pt x="290" y="834"/>
                    </a:lnTo>
                    <a:lnTo>
                      <a:pt x="290" y="846"/>
                    </a:lnTo>
                    <a:lnTo>
                      <a:pt x="290" y="846"/>
                    </a:lnTo>
                    <a:lnTo>
                      <a:pt x="278" y="846"/>
                    </a:lnTo>
                    <a:lnTo>
                      <a:pt x="266" y="859"/>
                    </a:lnTo>
                    <a:lnTo>
                      <a:pt x="266" y="859"/>
                    </a:lnTo>
                    <a:lnTo>
                      <a:pt x="254" y="859"/>
                    </a:lnTo>
                    <a:lnTo>
                      <a:pt x="254" y="859"/>
                    </a:lnTo>
                    <a:lnTo>
                      <a:pt x="241" y="859"/>
                    </a:lnTo>
                    <a:lnTo>
                      <a:pt x="241" y="859"/>
                    </a:lnTo>
                    <a:lnTo>
                      <a:pt x="229" y="859"/>
                    </a:lnTo>
                    <a:lnTo>
                      <a:pt x="229" y="859"/>
                    </a:lnTo>
                    <a:lnTo>
                      <a:pt x="217" y="846"/>
                    </a:lnTo>
                    <a:lnTo>
                      <a:pt x="217" y="846"/>
                    </a:lnTo>
                    <a:lnTo>
                      <a:pt x="205" y="846"/>
                    </a:lnTo>
                    <a:lnTo>
                      <a:pt x="205" y="834"/>
                    </a:lnTo>
                    <a:lnTo>
                      <a:pt x="205" y="834"/>
                    </a:lnTo>
                    <a:lnTo>
                      <a:pt x="193" y="822"/>
                    </a:lnTo>
                    <a:lnTo>
                      <a:pt x="193" y="810"/>
                    </a:lnTo>
                    <a:lnTo>
                      <a:pt x="193" y="810"/>
                    </a:lnTo>
                    <a:lnTo>
                      <a:pt x="193" y="798"/>
                    </a:lnTo>
                    <a:lnTo>
                      <a:pt x="181" y="786"/>
                    </a:lnTo>
                    <a:lnTo>
                      <a:pt x="181" y="786"/>
                    </a:lnTo>
                    <a:lnTo>
                      <a:pt x="169" y="774"/>
                    </a:lnTo>
                    <a:lnTo>
                      <a:pt x="169" y="774"/>
                    </a:lnTo>
                    <a:lnTo>
                      <a:pt x="169" y="762"/>
                    </a:lnTo>
                    <a:lnTo>
                      <a:pt x="157" y="762"/>
                    </a:lnTo>
                    <a:lnTo>
                      <a:pt x="157" y="762"/>
                    </a:lnTo>
                    <a:lnTo>
                      <a:pt x="145" y="762"/>
                    </a:lnTo>
                    <a:lnTo>
                      <a:pt x="145" y="750"/>
                    </a:lnTo>
                    <a:lnTo>
                      <a:pt x="133" y="750"/>
                    </a:lnTo>
                    <a:lnTo>
                      <a:pt x="133" y="762"/>
                    </a:lnTo>
                    <a:lnTo>
                      <a:pt x="121" y="762"/>
                    </a:lnTo>
                    <a:lnTo>
                      <a:pt x="121" y="762"/>
                    </a:lnTo>
                    <a:lnTo>
                      <a:pt x="109" y="76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469" name="Freeform 3085"/>
              <p:cNvSpPr>
                <a:spLocks/>
              </p:cNvSpPr>
              <p:nvPr/>
            </p:nvSpPr>
            <p:spPr bwMode="auto">
              <a:xfrm>
                <a:off x="4483" y="1651"/>
                <a:ext cx="605" cy="919"/>
              </a:xfrm>
              <a:custGeom>
                <a:avLst/>
                <a:gdLst>
                  <a:gd name="T0" fmla="*/ 85 w 605"/>
                  <a:gd name="T1" fmla="*/ 774 h 919"/>
                  <a:gd name="T2" fmla="*/ 61 w 605"/>
                  <a:gd name="T3" fmla="*/ 762 h 919"/>
                  <a:gd name="T4" fmla="*/ 37 w 605"/>
                  <a:gd name="T5" fmla="*/ 737 h 919"/>
                  <a:gd name="T6" fmla="*/ 25 w 605"/>
                  <a:gd name="T7" fmla="*/ 701 h 919"/>
                  <a:gd name="T8" fmla="*/ 25 w 605"/>
                  <a:gd name="T9" fmla="*/ 665 h 919"/>
                  <a:gd name="T10" fmla="*/ 37 w 605"/>
                  <a:gd name="T11" fmla="*/ 629 h 919"/>
                  <a:gd name="T12" fmla="*/ 61 w 605"/>
                  <a:gd name="T13" fmla="*/ 592 h 919"/>
                  <a:gd name="T14" fmla="*/ 73 w 605"/>
                  <a:gd name="T15" fmla="*/ 532 h 919"/>
                  <a:gd name="T16" fmla="*/ 61 w 605"/>
                  <a:gd name="T17" fmla="*/ 484 h 919"/>
                  <a:gd name="T18" fmla="*/ 37 w 605"/>
                  <a:gd name="T19" fmla="*/ 447 h 919"/>
                  <a:gd name="T20" fmla="*/ 12 w 605"/>
                  <a:gd name="T21" fmla="*/ 411 h 919"/>
                  <a:gd name="T22" fmla="*/ 0 w 605"/>
                  <a:gd name="T23" fmla="*/ 363 h 919"/>
                  <a:gd name="T24" fmla="*/ 12 w 605"/>
                  <a:gd name="T25" fmla="*/ 290 h 919"/>
                  <a:gd name="T26" fmla="*/ 25 w 605"/>
                  <a:gd name="T27" fmla="*/ 266 h 919"/>
                  <a:gd name="T28" fmla="*/ 61 w 605"/>
                  <a:gd name="T29" fmla="*/ 230 h 919"/>
                  <a:gd name="T30" fmla="*/ 97 w 605"/>
                  <a:gd name="T31" fmla="*/ 218 h 919"/>
                  <a:gd name="T32" fmla="*/ 133 w 605"/>
                  <a:gd name="T33" fmla="*/ 181 h 919"/>
                  <a:gd name="T34" fmla="*/ 158 w 605"/>
                  <a:gd name="T35" fmla="*/ 133 h 919"/>
                  <a:gd name="T36" fmla="*/ 170 w 605"/>
                  <a:gd name="T37" fmla="*/ 85 h 919"/>
                  <a:gd name="T38" fmla="*/ 194 w 605"/>
                  <a:gd name="T39" fmla="*/ 36 h 919"/>
                  <a:gd name="T40" fmla="*/ 230 w 605"/>
                  <a:gd name="T41" fmla="*/ 0 h 919"/>
                  <a:gd name="T42" fmla="*/ 266 w 605"/>
                  <a:gd name="T43" fmla="*/ 0 h 919"/>
                  <a:gd name="T44" fmla="*/ 303 w 605"/>
                  <a:gd name="T45" fmla="*/ 12 h 919"/>
                  <a:gd name="T46" fmla="*/ 339 w 605"/>
                  <a:gd name="T47" fmla="*/ 36 h 919"/>
                  <a:gd name="T48" fmla="*/ 363 w 605"/>
                  <a:gd name="T49" fmla="*/ 85 h 919"/>
                  <a:gd name="T50" fmla="*/ 387 w 605"/>
                  <a:gd name="T51" fmla="*/ 157 h 919"/>
                  <a:gd name="T52" fmla="*/ 411 w 605"/>
                  <a:gd name="T53" fmla="*/ 193 h 919"/>
                  <a:gd name="T54" fmla="*/ 460 w 605"/>
                  <a:gd name="T55" fmla="*/ 193 h 919"/>
                  <a:gd name="T56" fmla="*/ 520 w 605"/>
                  <a:gd name="T57" fmla="*/ 181 h 919"/>
                  <a:gd name="T58" fmla="*/ 556 w 605"/>
                  <a:gd name="T59" fmla="*/ 193 h 919"/>
                  <a:gd name="T60" fmla="*/ 580 w 605"/>
                  <a:gd name="T61" fmla="*/ 230 h 919"/>
                  <a:gd name="T62" fmla="*/ 605 w 605"/>
                  <a:gd name="T63" fmla="*/ 278 h 919"/>
                  <a:gd name="T64" fmla="*/ 605 w 605"/>
                  <a:gd name="T65" fmla="*/ 326 h 919"/>
                  <a:gd name="T66" fmla="*/ 593 w 605"/>
                  <a:gd name="T67" fmla="*/ 375 h 919"/>
                  <a:gd name="T68" fmla="*/ 556 w 605"/>
                  <a:gd name="T69" fmla="*/ 411 h 919"/>
                  <a:gd name="T70" fmla="*/ 532 w 605"/>
                  <a:gd name="T71" fmla="*/ 447 h 919"/>
                  <a:gd name="T72" fmla="*/ 532 w 605"/>
                  <a:gd name="T73" fmla="*/ 484 h 919"/>
                  <a:gd name="T74" fmla="*/ 544 w 605"/>
                  <a:gd name="T75" fmla="*/ 520 h 919"/>
                  <a:gd name="T76" fmla="*/ 556 w 605"/>
                  <a:gd name="T77" fmla="*/ 568 h 919"/>
                  <a:gd name="T78" fmla="*/ 568 w 605"/>
                  <a:gd name="T79" fmla="*/ 616 h 919"/>
                  <a:gd name="T80" fmla="*/ 544 w 605"/>
                  <a:gd name="T81" fmla="*/ 677 h 919"/>
                  <a:gd name="T82" fmla="*/ 532 w 605"/>
                  <a:gd name="T83" fmla="*/ 701 h 919"/>
                  <a:gd name="T84" fmla="*/ 508 w 605"/>
                  <a:gd name="T85" fmla="*/ 713 h 919"/>
                  <a:gd name="T86" fmla="*/ 472 w 605"/>
                  <a:gd name="T87" fmla="*/ 737 h 919"/>
                  <a:gd name="T88" fmla="*/ 448 w 605"/>
                  <a:gd name="T89" fmla="*/ 786 h 919"/>
                  <a:gd name="T90" fmla="*/ 435 w 605"/>
                  <a:gd name="T91" fmla="*/ 846 h 919"/>
                  <a:gd name="T92" fmla="*/ 423 w 605"/>
                  <a:gd name="T93" fmla="*/ 882 h 919"/>
                  <a:gd name="T94" fmla="*/ 411 w 605"/>
                  <a:gd name="T95" fmla="*/ 907 h 919"/>
                  <a:gd name="T96" fmla="*/ 387 w 605"/>
                  <a:gd name="T97" fmla="*/ 919 h 919"/>
                  <a:gd name="T98" fmla="*/ 375 w 605"/>
                  <a:gd name="T99" fmla="*/ 919 h 919"/>
                  <a:gd name="T100" fmla="*/ 351 w 605"/>
                  <a:gd name="T101" fmla="*/ 894 h 919"/>
                  <a:gd name="T102" fmla="*/ 339 w 605"/>
                  <a:gd name="T103" fmla="*/ 870 h 919"/>
                  <a:gd name="T104" fmla="*/ 327 w 605"/>
                  <a:gd name="T105" fmla="*/ 846 h 919"/>
                  <a:gd name="T106" fmla="*/ 315 w 605"/>
                  <a:gd name="T107" fmla="*/ 834 h 919"/>
                  <a:gd name="T108" fmla="*/ 290 w 605"/>
                  <a:gd name="T109" fmla="*/ 846 h 919"/>
                  <a:gd name="T110" fmla="*/ 254 w 605"/>
                  <a:gd name="T111" fmla="*/ 858 h 919"/>
                  <a:gd name="T112" fmla="*/ 218 w 605"/>
                  <a:gd name="T113" fmla="*/ 846 h 919"/>
                  <a:gd name="T114" fmla="*/ 194 w 605"/>
                  <a:gd name="T115" fmla="*/ 822 h 919"/>
                  <a:gd name="T116" fmla="*/ 182 w 605"/>
                  <a:gd name="T117" fmla="*/ 786 h 919"/>
                  <a:gd name="T118" fmla="*/ 158 w 605"/>
                  <a:gd name="T119" fmla="*/ 762 h 919"/>
                  <a:gd name="T120" fmla="*/ 121 w 605"/>
                  <a:gd name="T121" fmla="*/ 762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5" h="919">
                    <a:moveTo>
                      <a:pt x="109" y="762"/>
                    </a:moveTo>
                    <a:lnTo>
                      <a:pt x="109" y="774"/>
                    </a:lnTo>
                    <a:lnTo>
                      <a:pt x="97" y="774"/>
                    </a:lnTo>
                    <a:lnTo>
                      <a:pt x="97" y="774"/>
                    </a:lnTo>
                    <a:lnTo>
                      <a:pt x="85" y="774"/>
                    </a:lnTo>
                    <a:lnTo>
                      <a:pt x="85" y="774"/>
                    </a:lnTo>
                    <a:lnTo>
                      <a:pt x="85" y="774"/>
                    </a:lnTo>
                    <a:lnTo>
                      <a:pt x="73" y="774"/>
                    </a:lnTo>
                    <a:lnTo>
                      <a:pt x="73" y="774"/>
                    </a:lnTo>
                    <a:lnTo>
                      <a:pt x="61" y="762"/>
                    </a:lnTo>
                    <a:lnTo>
                      <a:pt x="61" y="762"/>
                    </a:lnTo>
                    <a:lnTo>
                      <a:pt x="49" y="762"/>
                    </a:lnTo>
                    <a:lnTo>
                      <a:pt x="49" y="749"/>
                    </a:lnTo>
                    <a:lnTo>
                      <a:pt x="49" y="749"/>
                    </a:lnTo>
                    <a:lnTo>
                      <a:pt x="37" y="737"/>
                    </a:lnTo>
                    <a:lnTo>
                      <a:pt x="37" y="737"/>
                    </a:lnTo>
                    <a:lnTo>
                      <a:pt x="37" y="725"/>
                    </a:lnTo>
                    <a:lnTo>
                      <a:pt x="25" y="725"/>
                    </a:lnTo>
                    <a:lnTo>
                      <a:pt x="25" y="713"/>
                    </a:lnTo>
                    <a:lnTo>
                      <a:pt x="25" y="701"/>
                    </a:lnTo>
                    <a:lnTo>
                      <a:pt x="25" y="701"/>
                    </a:lnTo>
                    <a:lnTo>
                      <a:pt x="25" y="689"/>
                    </a:lnTo>
                    <a:lnTo>
                      <a:pt x="25" y="677"/>
                    </a:lnTo>
                    <a:lnTo>
                      <a:pt x="25" y="677"/>
                    </a:lnTo>
                    <a:lnTo>
                      <a:pt x="25" y="665"/>
                    </a:lnTo>
                    <a:lnTo>
                      <a:pt x="25" y="653"/>
                    </a:lnTo>
                    <a:lnTo>
                      <a:pt x="25" y="653"/>
                    </a:lnTo>
                    <a:lnTo>
                      <a:pt x="25" y="641"/>
                    </a:lnTo>
                    <a:lnTo>
                      <a:pt x="25" y="629"/>
                    </a:lnTo>
                    <a:lnTo>
                      <a:pt x="37" y="629"/>
                    </a:lnTo>
                    <a:lnTo>
                      <a:pt x="37" y="616"/>
                    </a:lnTo>
                    <a:lnTo>
                      <a:pt x="37" y="616"/>
                    </a:lnTo>
                    <a:lnTo>
                      <a:pt x="49" y="604"/>
                    </a:lnTo>
                    <a:lnTo>
                      <a:pt x="61" y="592"/>
                    </a:lnTo>
                    <a:lnTo>
                      <a:pt x="61" y="592"/>
                    </a:lnTo>
                    <a:lnTo>
                      <a:pt x="61" y="580"/>
                    </a:lnTo>
                    <a:lnTo>
                      <a:pt x="73" y="568"/>
                    </a:lnTo>
                    <a:lnTo>
                      <a:pt x="73" y="556"/>
                    </a:lnTo>
                    <a:lnTo>
                      <a:pt x="73" y="544"/>
                    </a:lnTo>
                    <a:lnTo>
                      <a:pt x="73" y="532"/>
                    </a:lnTo>
                    <a:lnTo>
                      <a:pt x="73" y="532"/>
                    </a:lnTo>
                    <a:lnTo>
                      <a:pt x="73" y="520"/>
                    </a:lnTo>
                    <a:lnTo>
                      <a:pt x="73" y="508"/>
                    </a:lnTo>
                    <a:lnTo>
                      <a:pt x="73" y="496"/>
                    </a:lnTo>
                    <a:lnTo>
                      <a:pt x="61" y="484"/>
                    </a:lnTo>
                    <a:lnTo>
                      <a:pt x="61" y="471"/>
                    </a:lnTo>
                    <a:lnTo>
                      <a:pt x="49" y="471"/>
                    </a:lnTo>
                    <a:lnTo>
                      <a:pt x="49" y="459"/>
                    </a:lnTo>
                    <a:lnTo>
                      <a:pt x="37" y="447"/>
                    </a:lnTo>
                    <a:lnTo>
                      <a:pt x="37" y="447"/>
                    </a:lnTo>
                    <a:lnTo>
                      <a:pt x="25" y="447"/>
                    </a:lnTo>
                    <a:lnTo>
                      <a:pt x="25" y="435"/>
                    </a:lnTo>
                    <a:lnTo>
                      <a:pt x="25" y="435"/>
                    </a:lnTo>
                    <a:lnTo>
                      <a:pt x="12" y="423"/>
                    </a:lnTo>
                    <a:lnTo>
                      <a:pt x="12" y="411"/>
                    </a:lnTo>
                    <a:lnTo>
                      <a:pt x="12" y="399"/>
                    </a:lnTo>
                    <a:lnTo>
                      <a:pt x="12" y="387"/>
                    </a:lnTo>
                    <a:lnTo>
                      <a:pt x="0" y="387"/>
                    </a:lnTo>
                    <a:lnTo>
                      <a:pt x="0" y="363"/>
                    </a:lnTo>
                    <a:lnTo>
                      <a:pt x="0" y="363"/>
                    </a:lnTo>
                    <a:lnTo>
                      <a:pt x="0" y="351"/>
                    </a:lnTo>
                    <a:lnTo>
                      <a:pt x="0" y="326"/>
                    </a:lnTo>
                    <a:lnTo>
                      <a:pt x="0" y="326"/>
                    </a:lnTo>
                    <a:lnTo>
                      <a:pt x="12" y="314"/>
                    </a:lnTo>
                    <a:lnTo>
                      <a:pt x="12" y="290"/>
                    </a:lnTo>
                    <a:lnTo>
                      <a:pt x="12" y="290"/>
                    </a:lnTo>
                    <a:lnTo>
                      <a:pt x="12" y="278"/>
                    </a:lnTo>
                    <a:lnTo>
                      <a:pt x="25" y="278"/>
                    </a:lnTo>
                    <a:lnTo>
                      <a:pt x="25" y="266"/>
                    </a:lnTo>
                    <a:lnTo>
                      <a:pt x="25" y="266"/>
                    </a:lnTo>
                    <a:lnTo>
                      <a:pt x="37" y="254"/>
                    </a:lnTo>
                    <a:lnTo>
                      <a:pt x="37" y="254"/>
                    </a:lnTo>
                    <a:lnTo>
                      <a:pt x="49" y="242"/>
                    </a:lnTo>
                    <a:lnTo>
                      <a:pt x="49" y="242"/>
                    </a:lnTo>
                    <a:lnTo>
                      <a:pt x="61" y="230"/>
                    </a:lnTo>
                    <a:lnTo>
                      <a:pt x="61" y="230"/>
                    </a:lnTo>
                    <a:lnTo>
                      <a:pt x="73" y="230"/>
                    </a:lnTo>
                    <a:lnTo>
                      <a:pt x="73" y="230"/>
                    </a:lnTo>
                    <a:lnTo>
                      <a:pt x="85" y="230"/>
                    </a:lnTo>
                    <a:lnTo>
                      <a:pt x="97" y="218"/>
                    </a:lnTo>
                    <a:lnTo>
                      <a:pt x="97" y="218"/>
                    </a:lnTo>
                    <a:lnTo>
                      <a:pt x="109" y="205"/>
                    </a:lnTo>
                    <a:lnTo>
                      <a:pt x="121" y="205"/>
                    </a:lnTo>
                    <a:lnTo>
                      <a:pt x="121" y="193"/>
                    </a:lnTo>
                    <a:lnTo>
                      <a:pt x="133" y="181"/>
                    </a:lnTo>
                    <a:lnTo>
                      <a:pt x="133" y="181"/>
                    </a:lnTo>
                    <a:lnTo>
                      <a:pt x="145" y="169"/>
                    </a:lnTo>
                    <a:lnTo>
                      <a:pt x="145" y="157"/>
                    </a:lnTo>
                    <a:lnTo>
                      <a:pt x="158" y="145"/>
                    </a:lnTo>
                    <a:lnTo>
                      <a:pt x="158" y="133"/>
                    </a:lnTo>
                    <a:lnTo>
                      <a:pt x="158" y="133"/>
                    </a:lnTo>
                    <a:lnTo>
                      <a:pt x="158" y="121"/>
                    </a:lnTo>
                    <a:lnTo>
                      <a:pt x="170" y="109"/>
                    </a:lnTo>
                    <a:lnTo>
                      <a:pt x="170" y="97"/>
                    </a:lnTo>
                    <a:lnTo>
                      <a:pt x="170" y="85"/>
                    </a:lnTo>
                    <a:lnTo>
                      <a:pt x="170" y="73"/>
                    </a:lnTo>
                    <a:lnTo>
                      <a:pt x="182" y="60"/>
                    </a:lnTo>
                    <a:lnTo>
                      <a:pt x="182" y="48"/>
                    </a:lnTo>
                    <a:lnTo>
                      <a:pt x="194" y="36"/>
                    </a:lnTo>
                    <a:lnTo>
                      <a:pt x="194" y="36"/>
                    </a:lnTo>
                    <a:lnTo>
                      <a:pt x="206" y="24"/>
                    </a:lnTo>
                    <a:lnTo>
                      <a:pt x="206" y="24"/>
                    </a:lnTo>
                    <a:lnTo>
                      <a:pt x="218" y="12"/>
                    </a:lnTo>
                    <a:lnTo>
                      <a:pt x="218" y="12"/>
                    </a:lnTo>
                    <a:lnTo>
                      <a:pt x="230" y="0"/>
                    </a:lnTo>
                    <a:lnTo>
                      <a:pt x="242" y="0"/>
                    </a:lnTo>
                    <a:lnTo>
                      <a:pt x="242" y="0"/>
                    </a:lnTo>
                    <a:lnTo>
                      <a:pt x="254" y="0"/>
                    </a:lnTo>
                    <a:lnTo>
                      <a:pt x="266" y="0"/>
                    </a:lnTo>
                    <a:lnTo>
                      <a:pt x="266" y="0"/>
                    </a:lnTo>
                    <a:lnTo>
                      <a:pt x="278" y="0"/>
                    </a:lnTo>
                    <a:lnTo>
                      <a:pt x="278" y="0"/>
                    </a:lnTo>
                    <a:lnTo>
                      <a:pt x="290" y="0"/>
                    </a:lnTo>
                    <a:lnTo>
                      <a:pt x="303" y="0"/>
                    </a:lnTo>
                    <a:lnTo>
                      <a:pt x="303" y="12"/>
                    </a:lnTo>
                    <a:lnTo>
                      <a:pt x="315" y="12"/>
                    </a:lnTo>
                    <a:lnTo>
                      <a:pt x="315" y="24"/>
                    </a:lnTo>
                    <a:lnTo>
                      <a:pt x="327" y="24"/>
                    </a:lnTo>
                    <a:lnTo>
                      <a:pt x="327" y="36"/>
                    </a:lnTo>
                    <a:lnTo>
                      <a:pt x="339" y="36"/>
                    </a:lnTo>
                    <a:lnTo>
                      <a:pt x="339" y="48"/>
                    </a:lnTo>
                    <a:lnTo>
                      <a:pt x="351" y="60"/>
                    </a:lnTo>
                    <a:lnTo>
                      <a:pt x="351" y="73"/>
                    </a:lnTo>
                    <a:lnTo>
                      <a:pt x="351" y="73"/>
                    </a:lnTo>
                    <a:lnTo>
                      <a:pt x="363" y="85"/>
                    </a:lnTo>
                    <a:lnTo>
                      <a:pt x="363" y="109"/>
                    </a:lnTo>
                    <a:lnTo>
                      <a:pt x="363" y="121"/>
                    </a:lnTo>
                    <a:lnTo>
                      <a:pt x="375" y="133"/>
                    </a:lnTo>
                    <a:lnTo>
                      <a:pt x="375" y="145"/>
                    </a:lnTo>
                    <a:lnTo>
                      <a:pt x="387" y="157"/>
                    </a:lnTo>
                    <a:lnTo>
                      <a:pt x="387" y="169"/>
                    </a:lnTo>
                    <a:lnTo>
                      <a:pt x="399" y="181"/>
                    </a:lnTo>
                    <a:lnTo>
                      <a:pt x="399" y="181"/>
                    </a:lnTo>
                    <a:lnTo>
                      <a:pt x="411" y="181"/>
                    </a:lnTo>
                    <a:lnTo>
                      <a:pt x="411" y="193"/>
                    </a:lnTo>
                    <a:lnTo>
                      <a:pt x="423" y="193"/>
                    </a:lnTo>
                    <a:lnTo>
                      <a:pt x="435" y="193"/>
                    </a:lnTo>
                    <a:lnTo>
                      <a:pt x="435" y="193"/>
                    </a:lnTo>
                    <a:lnTo>
                      <a:pt x="448" y="193"/>
                    </a:lnTo>
                    <a:lnTo>
                      <a:pt x="460" y="193"/>
                    </a:lnTo>
                    <a:lnTo>
                      <a:pt x="472" y="193"/>
                    </a:lnTo>
                    <a:lnTo>
                      <a:pt x="484" y="193"/>
                    </a:lnTo>
                    <a:lnTo>
                      <a:pt x="496" y="181"/>
                    </a:lnTo>
                    <a:lnTo>
                      <a:pt x="508" y="181"/>
                    </a:lnTo>
                    <a:lnTo>
                      <a:pt x="520" y="181"/>
                    </a:lnTo>
                    <a:lnTo>
                      <a:pt x="532" y="181"/>
                    </a:lnTo>
                    <a:lnTo>
                      <a:pt x="532" y="181"/>
                    </a:lnTo>
                    <a:lnTo>
                      <a:pt x="544" y="193"/>
                    </a:lnTo>
                    <a:lnTo>
                      <a:pt x="556" y="193"/>
                    </a:lnTo>
                    <a:lnTo>
                      <a:pt x="556" y="193"/>
                    </a:lnTo>
                    <a:lnTo>
                      <a:pt x="568" y="205"/>
                    </a:lnTo>
                    <a:lnTo>
                      <a:pt x="568" y="205"/>
                    </a:lnTo>
                    <a:lnTo>
                      <a:pt x="580" y="218"/>
                    </a:lnTo>
                    <a:lnTo>
                      <a:pt x="580" y="218"/>
                    </a:lnTo>
                    <a:lnTo>
                      <a:pt x="580" y="230"/>
                    </a:lnTo>
                    <a:lnTo>
                      <a:pt x="593" y="242"/>
                    </a:lnTo>
                    <a:lnTo>
                      <a:pt x="593" y="254"/>
                    </a:lnTo>
                    <a:lnTo>
                      <a:pt x="593" y="254"/>
                    </a:lnTo>
                    <a:lnTo>
                      <a:pt x="593" y="266"/>
                    </a:lnTo>
                    <a:lnTo>
                      <a:pt x="605" y="278"/>
                    </a:lnTo>
                    <a:lnTo>
                      <a:pt x="605" y="290"/>
                    </a:lnTo>
                    <a:lnTo>
                      <a:pt x="605" y="302"/>
                    </a:lnTo>
                    <a:lnTo>
                      <a:pt x="605" y="314"/>
                    </a:lnTo>
                    <a:lnTo>
                      <a:pt x="605" y="326"/>
                    </a:lnTo>
                    <a:lnTo>
                      <a:pt x="605" y="326"/>
                    </a:lnTo>
                    <a:lnTo>
                      <a:pt x="605" y="338"/>
                    </a:lnTo>
                    <a:lnTo>
                      <a:pt x="593" y="351"/>
                    </a:lnTo>
                    <a:lnTo>
                      <a:pt x="593" y="363"/>
                    </a:lnTo>
                    <a:lnTo>
                      <a:pt x="593" y="375"/>
                    </a:lnTo>
                    <a:lnTo>
                      <a:pt x="593" y="375"/>
                    </a:lnTo>
                    <a:lnTo>
                      <a:pt x="580" y="387"/>
                    </a:lnTo>
                    <a:lnTo>
                      <a:pt x="580" y="399"/>
                    </a:lnTo>
                    <a:lnTo>
                      <a:pt x="568" y="399"/>
                    </a:lnTo>
                    <a:lnTo>
                      <a:pt x="568" y="411"/>
                    </a:lnTo>
                    <a:lnTo>
                      <a:pt x="556" y="411"/>
                    </a:lnTo>
                    <a:lnTo>
                      <a:pt x="556" y="423"/>
                    </a:lnTo>
                    <a:lnTo>
                      <a:pt x="544" y="423"/>
                    </a:lnTo>
                    <a:lnTo>
                      <a:pt x="544" y="435"/>
                    </a:lnTo>
                    <a:lnTo>
                      <a:pt x="544" y="447"/>
                    </a:lnTo>
                    <a:lnTo>
                      <a:pt x="532" y="447"/>
                    </a:lnTo>
                    <a:lnTo>
                      <a:pt x="532" y="459"/>
                    </a:lnTo>
                    <a:lnTo>
                      <a:pt x="532" y="471"/>
                    </a:lnTo>
                    <a:lnTo>
                      <a:pt x="532" y="471"/>
                    </a:lnTo>
                    <a:lnTo>
                      <a:pt x="532" y="484"/>
                    </a:lnTo>
                    <a:lnTo>
                      <a:pt x="532" y="484"/>
                    </a:lnTo>
                    <a:lnTo>
                      <a:pt x="532" y="496"/>
                    </a:lnTo>
                    <a:lnTo>
                      <a:pt x="532" y="508"/>
                    </a:lnTo>
                    <a:lnTo>
                      <a:pt x="544" y="508"/>
                    </a:lnTo>
                    <a:lnTo>
                      <a:pt x="544" y="520"/>
                    </a:lnTo>
                    <a:lnTo>
                      <a:pt x="544" y="520"/>
                    </a:lnTo>
                    <a:lnTo>
                      <a:pt x="544" y="532"/>
                    </a:lnTo>
                    <a:lnTo>
                      <a:pt x="556" y="532"/>
                    </a:lnTo>
                    <a:lnTo>
                      <a:pt x="556" y="544"/>
                    </a:lnTo>
                    <a:lnTo>
                      <a:pt x="556" y="556"/>
                    </a:lnTo>
                    <a:lnTo>
                      <a:pt x="556" y="568"/>
                    </a:lnTo>
                    <a:lnTo>
                      <a:pt x="556" y="580"/>
                    </a:lnTo>
                    <a:lnTo>
                      <a:pt x="568" y="592"/>
                    </a:lnTo>
                    <a:lnTo>
                      <a:pt x="568" y="604"/>
                    </a:lnTo>
                    <a:lnTo>
                      <a:pt x="568" y="616"/>
                    </a:lnTo>
                    <a:lnTo>
                      <a:pt x="568" y="616"/>
                    </a:lnTo>
                    <a:lnTo>
                      <a:pt x="556" y="641"/>
                    </a:lnTo>
                    <a:lnTo>
                      <a:pt x="556" y="653"/>
                    </a:lnTo>
                    <a:lnTo>
                      <a:pt x="556" y="665"/>
                    </a:lnTo>
                    <a:lnTo>
                      <a:pt x="556" y="677"/>
                    </a:lnTo>
                    <a:lnTo>
                      <a:pt x="544" y="677"/>
                    </a:lnTo>
                    <a:lnTo>
                      <a:pt x="544" y="689"/>
                    </a:lnTo>
                    <a:lnTo>
                      <a:pt x="544" y="689"/>
                    </a:lnTo>
                    <a:lnTo>
                      <a:pt x="532" y="701"/>
                    </a:lnTo>
                    <a:lnTo>
                      <a:pt x="532" y="701"/>
                    </a:lnTo>
                    <a:lnTo>
                      <a:pt x="532" y="701"/>
                    </a:lnTo>
                    <a:lnTo>
                      <a:pt x="520" y="713"/>
                    </a:lnTo>
                    <a:lnTo>
                      <a:pt x="520" y="713"/>
                    </a:lnTo>
                    <a:lnTo>
                      <a:pt x="520" y="713"/>
                    </a:lnTo>
                    <a:lnTo>
                      <a:pt x="508" y="713"/>
                    </a:lnTo>
                    <a:lnTo>
                      <a:pt x="508" y="713"/>
                    </a:lnTo>
                    <a:lnTo>
                      <a:pt x="496" y="713"/>
                    </a:lnTo>
                    <a:lnTo>
                      <a:pt x="484" y="725"/>
                    </a:lnTo>
                    <a:lnTo>
                      <a:pt x="484" y="725"/>
                    </a:lnTo>
                    <a:lnTo>
                      <a:pt x="472" y="737"/>
                    </a:lnTo>
                    <a:lnTo>
                      <a:pt x="472" y="737"/>
                    </a:lnTo>
                    <a:lnTo>
                      <a:pt x="460" y="749"/>
                    </a:lnTo>
                    <a:lnTo>
                      <a:pt x="460" y="749"/>
                    </a:lnTo>
                    <a:lnTo>
                      <a:pt x="448" y="762"/>
                    </a:lnTo>
                    <a:lnTo>
                      <a:pt x="448" y="774"/>
                    </a:lnTo>
                    <a:lnTo>
                      <a:pt x="448" y="786"/>
                    </a:lnTo>
                    <a:lnTo>
                      <a:pt x="435" y="798"/>
                    </a:lnTo>
                    <a:lnTo>
                      <a:pt x="435" y="798"/>
                    </a:lnTo>
                    <a:lnTo>
                      <a:pt x="435" y="822"/>
                    </a:lnTo>
                    <a:lnTo>
                      <a:pt x="435" y="834"/>
                    </a:lnTo>
                    <a:lnTo>
                      <a:pt x="435" y="846"/>
                    </a:lnTo>
                    <a:lnTo>
                      <a:pt x="435" y="846"/>
                    </a:lnTo>
                    <a:lnTo>
                      <a:pt x="435" y="858"/>
                    </a:lnTo>
                    <a:lnTo>
                      <a:pt x="435" y="870"/>
                    </a:lnTo>
                    <a:lnTo>
                      <a:pt x="423" y="870"/>
                    </a:lnTo>
                    <a:lnTo>
                      <a:pt x="423" y="882"/>
                    </a:lnTo>
                    <a:lnTo>
                      <a:pt x="423" y="882"/>
                    </a:lnTo>
                    <a:lnTo>
                      <a:pt x="423" y="894"/>
                    </a:lnTo>
                    <a:lnTo>
                      <a:pt x="423" y="894"/>
                    </a:lnTo>
                    <a:lnTo>
                      <a:pt x="411" y="907"/>
                    </a:lnTo>
                    <a:lnTo>
                      <a:pt x="411" y="907"/>
                    </a:lnTo>
                    <a:lnTo>
                      <a:pt x="411" y="907"/>
                    </a:lnTo>
                    <a:lnTo>
                      <a:pt x="399" y="919"/>
                    </a:lnTo>
                    <a:lnTo>
                      <a:pt x="399" y="919"/>
                    </a:lnTo>
                    <a:lnTo>
                      <a:pt x="387" y="919"/>
                    </a:lnTo>
                    <a:lnTo>
                      <a:pt x="387" y="919"/>
                    </a:lnTo>
                    <a:lnTo>
                      <a:pt x="387" y="919"/>
                    </a:lnTo>
                    <a:lnTo>
                      <a:pt x="387" y="919"/>
                    </a:lnTo>
                    <a:lnTo>
                      <a:pt x="375" y="919"/>
                    </a:lnTo>
                    <a:lnTo>
                      <a:pt x="375" y="919"/>
                    </a:lnTo>
                    <a:lnTo>
                      <a:pt x="375" y="919"/>
                    </a:lnTo>
                    <a:lnTo>
                      <a:pt x="363" y="919"/>
                    </a:lnTo>
                    <a:lnTo>
                      <a:pt x="363" y="907"/>
                    </a:lnTo>
                    <a:lnTo>
                      <a:pt x="351" y="907"/>
                    </a:lnTo>
                    <a:lnTo>
                      <a:pt x="351" y="907"/>
                    </a:lnTo>
                    <a:lnTo>
                      <a:pt x="351" y="894"/>
                    </a:lnTo>
                    <a:lnTo>
                      <a:pt x="351" y="894"/>
                    </a:lnTo>
                    <a:lnTo>
                      <a:pt x="351" y="894"/>
                    </a:lnTo>
                    <a:lnTo>
                      <a:pt x="339" y="882"/>
                    </a:lnTo>
                    <a:lnTo>
                      <a:pt x="339" y="882"/>
                    </a:lnTo>
                    <a:lnTo>
                      <a:pt x="339" y="870"/>
                    </a:lnTo>
                    <a:lnTo>
                      <a:pt x="339" y="858"/>
                    </a:lnTo>
                    <a:lnTo>
                      <a:pt x="339" y="858"/>
                    </a:lnTo>
                    <a:lnTo>
                      <a:pt x="339" y="858"/>
                    </a:lnTo>
                    <a:lnTo>
                      <a:pt x="327" y="846"/>
                    </a:lnTo>
                    <a:lnTo>
                      <a:pt x="327" y="846"/>
                    </a:lnTo>
                    <a:lnTo>
                      <a:pt x="327" y="846"/>
                    </a:lnTo>
                    <a:lnTo>
                      <a:pt x="315" y="834"/>
                    </a:lnTo>
                    <a:lnTo>
                      <a:pt x="315" y="834"/>
                    </a:lnTo>
                    <a:lnTo>
                      <a:pt x="315" y="834"/>
                    </a:lnTo>
                    <a:lnTo>
                      <a:pt x="315" y="834"/>
                    </a:lnTo>
                    <a:lnTo>
                      <a:pt x="303" y="834"/>
                    </a:lnTo>
                    <a:lnTo>
                      <a:pt x="303" y="834"/>
                    </a:lnTo>
                    <a:lnTo>
                      <a:pt x="290" y="834"/>
                    </a:lnTo>
                    <a:lnTo>
                      <a:pt x="290" y="846"/>
                    </a:lnTo>
                    <a:lnTo>
                      <a:pt x="290" y="846"/>
                    </a:lnTo>
                    <a:lnTo>
                      <a:pt x="278" y="846"/>
                    </a:lnTo>
                    <a:lnTo>
                      <a:pt x="266" y="858"/>
                    </a:lnTo>
                    <a:lnTo>
                      <a:pt x="266" y="858"/>
                    </a:lnTo>
                    <a:lnTo>
                      <a:pt x="254" y="858"/>
                    </a:lnTo>
                    <a:lnTo>
                      <a:pt x="254" y="858"/>
                    </a:lnTo>
                    <a:lnTo>
                      <a:pt x="242" y="858"/>
                    </a:lnTo>
                    <a:lnTo>
                      <a:pt x="242" y="858"/>
                    </a:lnTo>
                    <a:lnTo>
                      <a:pt x="230" y="858"/>
                    </a:lnTo>
                    <a:lnTo>
                      <a:pt x="230" y="858"/>
                    </a:lnTo>
                    <a:lnTo>
                      <a:pt x="218" y="846"/>
                    </a:lnTo>
                    <a:lnTo>
                      <a:pt x="218" y="846"/>
                    </a:lnTo>
                    <a:lnTo>
                      <a:pt x="206" y="846"/>
                    </a:lnTo>
                    <a:lnTo>
                      <a:pt x="206" y="834"/>
                    </a:lnTo>
                    <a:lnTo>
                      <a:pt x="206" y="834"/>
                    </a:lnTo>
                    <a:lnTo>
                      <a:pt x="194" y="822"/>
                    </a:lnTo>
                    <a:lnTo>
                      <a:pt x="194" y="810"/>
                    </a:lnTo>
                    <a:lnTo>
                      <a:pt x="194" y="810"/>
                    </a:lnTo>
                    <a:lnTo>
                      <a:pt x="194" y="798"/>
                    </a:lnTo>
                    <a:lnTo>
                      <a:pt x="182" y="786"/>
                    </a:lnTo>
                    <a:lnTo>
                      <a:pt x="182" y="786"/>
                    </a:lnTo>
                    <a:lnTo>
                      <a:pt x="170" y="774"/>
                    </a:lnTo>
                    <a:lnTo>
                      <a:pt x="170" y="774"/>
                    </a:lnTo>
                    <a:lnTo>
                      <a:pt x="170" y="762"/>
                    </a:lnTo>
                    <a:lnTo>
                      <a:pt x="158" y="762"/>
                    </a:lnTo>
                    <a:lnTo>
                      <a:pt x="158" y="762"/>
                    </a:lnTo>
                    <a:lnTo>
                      <a:pt x="145" y="762"/>
                    </a:lnTo>
                    <a:lnTo>
                      <a:pt x="145" y="749"/>
                    </a:lnTo>
                    <a:lnTo>
                      <a:pt x="133" y="762"/>
                    </a:lnTo>
                    <a:lnTo>
                      <a:pt x="133" y="762"/>
                    </a:lnTo>
                    <a:lnTo>
                      <a:pt x="121" y="762"/>
                    </a:lnTo>
                    <a:lnTo>
                      <a:pt x="121" y="762"/>
                    </a:lnTo>
                    <a:lnTo>
                      <a:pt x="109" y="762"/>
                    </a:lnTo>
                    <a:close/>
                  </a:path>
                </a:pathLst>
              </a:custGeom>
              <a:solidFill>
                <a:schemeClr val="folHlink"/>
              </a:solidFill>
              <a:ln w="19050" cap="rnd">
                <a:solidFill>
                  <a:srgbClr val="000000"/>
                </a:solidFill>
                <a:prstDash val="solid"/>
                <a:round/>
                <a:headEnd/>
                <a:tailEnd/>
              </a:ln>
            </p:spPr>
            <p:txBody>
              <a:bodyPr/>
              <a:lstStyle/>
              <a:p>
                <a:endParaRPr lang="en-US"/>
              </a:p>
            </p:txBody>
          </p:sp>
        </p:grpSp>
        <p:sp>
          <p:nvSpPr>
            <p:cNvPr id="147470" name="Rectangle 3086"/>
            <p:cNvSpPr>
              <a:spLocks noChangeArrowheads="1"/>
            </p:cNvSpPr>
            <p:nvPr/>
          </p:nvSpPr>
          <p:spPr bwMode="auto">
            <a:xfrm>
              <a:off x="4532" y="1965"/>
              <a:ext cx="507" cy="29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47471" name="Rectangle 3087"/>
            <p:cNvSpPr>
              <a:spLocks noChangeArrowheads="1"/>
            </p:cNvSpPr>
            <p:nvPr/>
          </p:nvSpPr>
          <p:spPr bwMode="auto">
            <a:xfrm>
              <a:off x="4689" y="2001"/>
              <a:ext cx="251" cy="11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r>
                <a:rPr lang="en-GB" sz="1200" b="1">
                  <a:solidFill>
                    <a:srgbClr val="FFFFFF"/>
                  </a:solidFill>
                </a:rPr>
                <a:t>ISP A</a:t>
              </a:r>
              <a:endParaRPr lang="en-GB" sz="2400">
                <a:solidFill>
                  <a:schemeClr val="tx1"/>
                </a:solidFill>
              </a:endParaRPr>
            </a:p>
          </p:txBody>
        </p:sp>
        <p:sp>
          <p:nvSpPr>
            <p:cNvPr id="147472" name="Rectangle 3088"/>
            <p:cNvSpPr>
              <a:spLocks noChangeArrowheads="1"/>
            </p:cNvSpPr>
            <p:nvPr/>
          </p:nvSpPr>
          <p:spPr bwMode="auto">
            <a:xfrm>
              <a:off x="4592" y="2122"/>
              <a:ext cx="378" cy="11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a:r>
                <a:rPr lang="en-GB" sz="1200" b="1">
                  <a:solidFill>
                    <a:srgbClr val="FFFFFF"/>
                  </a:solidFill>
                </a:rPr>
                <a:t>Network</a:t>
              </a:r>
              <a:endParaRPr lang="en-GB" sz="2400">
                <a:solidFill>
                  <a:schemeClr val="tx1"/>
                </a:solidFill>
              </a:endParaRPr>
            </a:p>
          </p:txBody>
        </p:sp>
      </p:grpSp>
      <p:grpSp>
        <p:nvGrpSpPr>
          <p:cNvPr id="147473" name="Group 3089"/>
          <p:cNvGrpSpPr>
            <a:grpSpLocks/>
          </p:cNvGrpSpPr>
          <p:nvPr/>
        </p:nvGrpSpPr>
        <p:grpSpPr bwMode="auto">
          <a:xfrm>
            <a:off x="6430963" y="3698875"/>
            <a:ext cx="1036637" cy="1535113"/>
            <a:chOff x="4483" y="1651"/>
            <a:chExt cx="653" cy="967"/>
          </a:xfrm>
        </p:grpSpPr>
        <p:grpSp>
          <p:nvGrpSpPr>
            <p:cNvPr id="147474" name="Group 3090"/>
            <p:cNvGrpSpPr>
              <a:grpSpLocks/>
            </p:cNvGrpSpPr>
            <p:nvPr/>
          </p:nvGrpSpPr>
          <p:grpSpPr bwMode="auto">
            <a:xfrm>
              <a:off x="4483" y="1651"/>
              <a:ext cx="653" cy="967"/>
              <a:chOff x="4483" y="1651"/>
              <a:chExt cx="653" cy="967"/>
            </a:xfrm>
          </p:grpSpPr>
          <p:sp>
            <p:nvSpPr>
              <p:cNvPr id="147475" name="Freeform 3091"/>
              <p:cNvSpPr>
                <a:spLocks/>
              </p:cNvSpPr>
              <p:nvPr/>
            </p:nvSpPr>
            <p:spPr bwMode="auto">
              <a:xfrm>
                <a:off x="4532" y="1699"/>
                <a:ext cx="604" cy="919"/>
              </a:xfrm>
              <a:custGeom>
                <a:avLst/>
                <a:gdLst>
                  <a:gd name="T0" fmla="*/ 84 w 604"/>
                  <a:gd name="T1" fmla="*/ 774 h 919"/>
                  <a:gd name="T2" fmla="*/ 60 w 604"/>
                  <a:gd name="T3" fmla="*/ 762 h 919"/>
                  <a:gd name="T4" fmla="*/ 36 w 604"/>
                  <a:gd name="T5" fmla="*/ 738 h 919"/>
                  <a:gd name="T6" fmla="*/ 24 w 604"/>
                  <a:gd name="T7" fmla="*/ 701 h 919"/>
                  <a:gd name="T8" fmla="*/ 24 w 604"/>
                  <a:gd name="T9" fmla="*/ 665 h 919"/>
                  <a:gd name="T10" fmla="*/ 36 w 604"/>
                  <a:gd name="T11" fmla="*/ 629 h 919"/>
                  <a:gd name="T12" fmla="*/ 60 w 604"/>
                  <a:gd name="T13" fmla="*/ 593 h 919"/>
                  <a:gd name="T14" fmla="*/ 72 w 604"/>
                  <a:gd name="T15" fmla="*/ 532 h 919"/>
                  <a:gd name="T16" fmla="*/ 60 w 604"/>
                  <a:gd name="T17" fmla="*/ 484 h 919"/>
                  <a:gd name="T18" fmla="*/ 36 w 604"/>
                  <a:gd name="T19" fmla="*/ 448 h 919"/>
                  <a:gd name="T20" fmla="*/ 12 w 604"/>
                  <a:gd name="T21" fmla="*/ 411 h 919"/>
                  <a:gd name="T22" fmla="*/ 0 w 604"/>
                  <a:gd name="T23" fmla="*/ 363 h 919"/>
                  <a:gd name="T24" fmla="*/ 12 w 604"/>
                  <a:gd name="T25" fmla="*/ 290 h 919"/>
                  <a:gd name="T26" fmla="*/ 24 w 604"/>
                  <a:gd name="T27" fmla="*/ 254 h 919"/>
                  <a:gd name="T28" fmla="*/ 60 w 604"/>
                  <a:gd name="T29" fmla="*/ 230 h 919"/>
                  <a:gd name="T30" fmla="*/ 96 w 604"/>
                  <a:gd name="T31" fmla="*/ 218 h 919"/>
                  <a:gd name="T32" fmla="*/ 133 w 604"/>
                  <a:gd name="T33" fmla="*/ 182 h 919"/>
                  <a:gd name="T34" fmla="*/ 157 w 604"/>
                  <a:gd name="T35" fmla="*/ 133 h 919"/>
                  <a:gd name="T36" fmla="*/ 169 w 604"/>
                  <a:gd name="T37" fmla="*/ 85 h 919"/>
                  <a:gd name="T38" fmla="*/ 193 w 604"/>
                  <a:gd name="T39" fmla="*/ 37 h 919"/>
                  <a:gd name="T40" fmla="*/ 229 w 604"/>
                  <a:gd name="T41" fmla="*/ 0 h 919"/>
                  <a:gd name="T42" fmla="*/ 266 w 604"/>
                  <a:gd name="T43" fmla="*/ 0 h 919"/>
                  <a:gd name="T44" fmla="*/ 302 w 604"/>
                  <a:gd name="T45" fmla="*/ 12 h 919"/>
                  <a:gd name="T46" fmla="*/ 338 w 604"/>
                  <a:gd name="T47" fmla="*/ 37 h 919"/>
                  <a:gd name="T48" fmla="*/ 362 w 604"/>
                  <a:gd name="T49" fmla="*/ 85 h 919"/>
                  <a:gd name="T50" fmla="*/ 386 w 604"/>
                  <a:gd name="T51" fmla="*/ 157 h 919"/>
                  <a:gd name="T52" fmla="*/ 411 w 604"/>
                  <a:gd name="T53" fmla="*/ 194 h 919"/>
                  <a:gd name="T54" fmla="*/ 459 w 604"/>
                  <a:gd name="T55" fmla="*/ 194 h 919"/>
                  <a:gd name="T56" fmla="*/ 519 w 604"/>
                  <a:gd name="T57" fmla="*/ 182 h 919"/>
                  <a:gd name="T58" fmla="*/ 556 w 604"/>
                  <a:gd name="T59" fmla="*/ 194 h 919"/>
                  <a:gd name="T60" fmla="*/ 580 w 604"/>
                  <a:gd name="T61" fmla="*/ 230 h 919"/>
                  <a:gd name="T62" fmla="*/ 604 w 604"/>
                  <a:gd name="T63" fmla="*/ 278 h 919"/>
                  <a:gd name="T64" fmla="*/ 604 w 604"/>
                  <a:gd name="T65" fmla="*/ 327 h 919"/>
                  <a:gd name="T66" fmla="*/ 592 w 604"/>
                  <a:gd name="T67" fmla="*/ 375 h 919"/>
                  <a:gd name="T68" fmla="*/ 556 w 604"/>
                  <a:gd name="T69" fmla="*/ 411 h 919"/>
                  <a:gd name="T70" fmla="*/ 531 w 604"/>
                  <a:gd name="T71" fmla="*/ 448 h 919"/>
                  <a:gd name="T72" fmla="*/ 531 w 604"/>
                  <a:gd name="T73" fmla="*/ 484 h 919"/>
                  <a:gd name="T74" fmla="*/ 544 w 604"/>
                  <a:gd name="T75" fmla="*/ 520 h 919"/>
                  <a:gd name="T76" fmla="*/ 556 w 604"/>
                  <a:gd name="T77" fmla="*/ 568 h 919"/>
                  <a:gd name="T78" fmla="*/ 568 w 604"/>
                  <a:gd name="T79" fmla="*/ 617 h 919"/>
                  <a:gd name="T80" fmla="*/ 544 w 604"/>
                  <a:gd name="T81" fmla="*/ 677 h 919"/>
                  <a:gd name="T82" fmla="*/ 531 w 604"/>
                  <a:gd name="T83" fmla="*/ 701 h 919"/>
                  <a:gd name="T84" fmla="*/ 507 w 604"/>
                  <a:gd name="T85" fmla="*/ 714 h 919"/>
                  <a:gd name="T86" fmla="*/ 471 w 604"/>
                  <a:gd name="T87" fmla="*/ 738 h 919"/>
                  <a:gd name="T88" fmla="*/ 447 w 604"/>
                  <a:gd name="T89" fmla="*/ 786 h 919"/>
                  <a:gd name="T90" fmla="*/ 435 w 604"/>
                  <a:gd name="T91" fmla="*/ 846 h 919"/>
                  <a:gd name="T92" fmla="*/ 423 w 604"/>
                  <a:gd name="T93" fmla="*/ 883 h 919"/>
                  <a:gd name="T94" fmla="*/ 411 w 604"/>
                  <a:gd name="T95" fmla="*/ 907 h 919"/>
                  <a:gd name="T96" fmla="*/ 386 w 604"/>
                  <a:gd name="T97" fmla="*/ 919 h 919"/>
                  <a:gd name="T98" fmla="*/ 374 w 604"/>
                  <a:gd name="T99" fmla="*/ 919 h 919"/>
                  <a:gd name="T100" fmla="*/ 350 w 604"/>
                  <a:gd name="T101" fmla="*/ 895 h 919"/>
                  <a:gd name="T102" fmla="*/ 338 w 604"/>
                  <a:gd name="T103" fmla="*/ 871 h 919"/>
                  <a:gd name="T104" fmla="*/ 326 w 604"/>
                  <a:gd name="T105" fmla="*/ 846 h 919"/>
                  <a:gd name="T106" fmla="*/ 314 w 604"/>
                  <a:gd name="T107" fmla="*/ 834 h 919"/>
                  <a:gd name="T108" fmla="*/ 290 w 604"/>
                  <a:gd name="T109" fmla="*/ 846 h 919"/>
                  <a:gd name="T110" fmla="*/ 254 w 604"/>
                  <a:gd name="T111" fmla="*/ 859 h 919"/>
                  <a:gd name="T112" fmla="*/ 217 w 604"/>
                  <a:gd name="T113" fmla="*/ 846 h 919"/>
                  <a:gd name="T114" fmla="*/ 193 w 604"/>
                  <a:gd name="T115" fmla="*/ 822 h 919"/>
                  <a:gd name="T116" fmla="*/ 181 w 604"/>
                  <a:gd name="T117" fmla="*/ 786 h 919"/>
                  <a:gd name="T118" fmla="*/ 157 w 604"/>
                  <a:gd name="T119" fmla="*/ 762 h 919"/>
                  <a:gd name="T120" fmla="*/ 121 w 604"/>
                  <a:gd name="T121" fmla="*/ 762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4" h="919">
                    <a:moveTo>
                      <a:pt x="109" y="762"/>
                    </a:moveTo>
                    <a:lnTo>
                      <a:pt x="109" y="774"/>
                    </a:lnTo>
                    <a:lnTo>
                      <a:pt x="96" y="774"/>
                    </a:lnTo>
                    <a:lnTo>
                      <a:pt x="96" y="774"/>
                    </a:lnTo>
                    <a:lnTo>
                      <a:pt x="84" y="774"/>
                    </a:lnTo>
                    <a:lnTo>
                      <a:pt x="84" y="774"/>
                    </a:lnTo>
                    <a:lnTo>
                      <a:pt x="72" y="774"/>
                    </a:lnTo>
                    <a:lnTo>
                      <a:pt x="72" y="774"/>
                    </a:lnTo>
                    <a:lnTo>
                      <a:pt x="72" y="774"/>
                    </a:lnTo>
                    <a:lnTo>
                      <a:pt x="60" y="762"/>
                    </a:lnTo>
                    <a:lnTo>
                      <a:pt x="60" y="762"/>
                    </a:lnTo>
                    <a:lnTo>
                      <a:pt x="48" y="762"/>
                    </a:lnTo>
                    <a:lnTo>
                      <a:pt x="48" y="750"/>
                    </a:lnTo>
                    <a:lnTo>
                      <a:pt x="48" y="750"/>
                    </a:lnTo>
                    <a:lnTo>
                      <a:pt x="36" y="738"/>
                    </a:lnTo>
                    <a:lnTo>
                      <a:pt x="36" y="738"/>
                    </a:lnTo>
                    <a:lnTo>
                      <a:pt x="36" y="726"/>
                    </a:lnTo>
                    <a:lnTo>
                      <a:pt x="24" y="726"/>
                    </a:lnTo>
                    <a:lnTo>
                      <a:pt x="24" y="714"/>
                    </a:lnTo>
                    <a:lnTo>
                      <a:pt x="24" y="701"/>
                    </a:lnTo>
                    <a:lnTo>
                      <a:pt x="24" y="701"/>
                    </a:lnTo>
                    <a:lnTo>
                      <a:pt x="24" y="689"/>
                    </a:lnTo>
                    <a:lnTo>
                      <a:pt x="24" y="677"/>
                    </a:lnTo>
                    <a:lnTo>
                      <a:pt x="24" y="677"/>
                    </a:lnTo>
                    <a:lnTo>
                      <a:pt x="24" y="665"/>
                    </a:lnTo>
                    <a:lnTo>
                      <a:pt x="24" y="653"/>
                    </a:lnTo>
                    <a:lnTo>
                      <a:pt x="24" y="653"/>
                    </a:lnTo>
                    <a:lnTo>
                      <a:pt x="24" y="641"/>
                    </a:lnTo>
                    <a:lnTo>
                      <a:pt x="24" y="629"/>
                    </a:lnTo>
                    <a:lnTo>
                      <a:pt x="36" y="629"/>
                    </a:lnTo>
                    <a:lnTo>
                      <a:pt x="36" y="617"/>
                    </a:lnTo>
                    <a:lnTo>
                      <a:pt x="36" y="617"/>
                    </a:lnTo>
                    <a:lnTo>
                      <a:pt x="48" y="605"/>
                    </a:lnTo>
                    <a:lnTo>
                      <a:pt x="60" y="593"/>
                    </a:lnTo>
                    <a:lnTo>
                      <a:pt x="60" y="593"/>
                    </a:lnTo>
                    <a:lnTo>
                      <a:pt x="60" y="581"/>
                    </a:lnTo>
                    <a:lnTo>
                      <a:pt x="72" y="568"/>
                    </a:lnTo>
                    <a:lnTo>
                      <a:pt x="72" y="556"/>
                    </a:lnTo>
                    <a:lnTo>
                      <a:pt x="72" y="544"/>
                    </a:lnTo>
                    <a:lnTo>
                      <a:pt x="72" y="532"/>
                    </a:lnTo>
                    <a:lnTo>
                      <a:pt x="72" y="532"/>
                    </a:lnTo>
                    <a:lnTo>
                      <a:pt x="72" y="520"/>
                    </a:lnTo>
                    <a:lnTo>
                      <a:pt x="72" y="508"/>
                    </a:lnTo>
                    <a:lnTo>
                      <a:pt x="72" y="496"/>
                    </a:lnTo>
                    <a:lnTo>
                      <a:pt x="60" y="484"/>
                    </a:lnTo>
                    <a:lnTo>
                      <a:pt x="60" y="472"/>
                    </a:lnTo>
                    <a:lnTo>
                      <a:pt x="48" y="472"/>
                    </a:lnTo>
                    <a:lnTo>
                      <a:pt x="48" y="460"/>
                    </a:lnTo>
                    <a:lnTo>
                      <a:pt x="36" y="448"/>
                    </a:lnTo>
                    <a:lnTo>
                      <a:pt x="36" y="448"/>
                    </a:lnTo>
                    <a:lnTo>
                      <a:pt x="24" y="448"/>
                    </a:lnTo>
                    <a:lnTo>
                      <a:pt x="24" y="436"/>
                    </a:lnTo>
                    <a:lnTo>
                      <a:pt x="24" y="436"/>
                    </a:lnTo>
                    <a:lnTo>
                      <a:pt x="12" y="423"/>
                    </a:lnTo>
                    <a:lnTo>
                      <a:pt x="12" y="411"/>
                    </a:lnTo>
                    <a:lnTo>
                      <a:pt x="12" y="399"/>
                    </a:lnTo>
                    <a:lnTo>
                      <a:pt x="12" y="387"/>
                    </a:lnTo>
                    <a:lnTo>
                      <a:pt x="0" y="387"/>
                    </a:lnTo>
                    <a:lnTo>
                      <a:pt x="0" y="363"/>
                    </a:lnTo>
                    <a:lnTo>
                      <a:pt x="0" y="363"/>
                    </a:lnTo>
                    <a:lnTo>
                      <a:pt x="0" y="351"/>
                    </a:lnTo>
                    <a:lnTo>
                      <a:pt x="0" y="327"/>
                    </a:lnTo>
                    <a:lnTo>
                      <a:pt x="0" y="327"/>
                    </a:lnTo>
                    <a:lnTo>
                      <a:pt x="12" y="315"/>
                    </a:lnTo>
                    <a:lnTo>
                      <a:pt x="12" y="290"/>
                    </a:lnTo>
                    <a:lnTo>
                      <a:pt x="12" y="290"/>
                    </a:lnTo>
                    <a:lnTo>
                      <a:pt x="12" y="278"/>
                    </a:lnTo>
                    <a:lnTo>
                      <a:pt x="24" y="278"/>
                    </a:lnTo>
                    <a:lnTo>
                      <a:pt x="24" y="266"/>
                    </a:lnTo>
                    <a:lnTo>
                      <a:pt x="24" y="254"/>
                    </a:lnTo>
                    <a:lnTo>
                      <a:pt x="36" y="254"/>
                    </a:lnTo>
                    <a:lnTo>
                      <a:pt x="36" y="254"/>
                    </a:lnTo>
                    <a:lnTo>
                      <a:pt x="48" y="242"/>
                    </a:lnTo>
                    <a:lnTo>
                      <a:pt x="48" y="242"/>
                    </a:lnTo>
                    <a:lnTo>
                      <a:pt x="60" y="230"/>
                    </a:lnTo>
                    <a:lnTo>
                      <a:pt x="60" y="230"/>
                    </a:lnTo>
                    <a:lnTo>
                      <a:pt x="72" y="230"/>
                    </a:lnTo>
                    <a:lnTo>
                      <a:pt x="72" y="230"/>
                    </a:lnTo>
                    <a:lnTo>
                      <a:pt x="84" y="230"/>
                    </a:lnTo>
                    <a:lnTo>
                      <a:pt x="96" y="218"/>
                    </a:lnTo>
                    <a:lnTo>
                      <a:pt x="96" y="218"/>
                    </a:lnTo>
                    <a:lnTo>
                      <a:pt x="109" y="206"/>
                    </a:lnTo>
                    <a:lnTo>
                      <a:pt x="121" y="206"/>
                    </a:lnTo>
                    <a:lnTo>
                      <a:pt x="121" y="194"/>
                    </a:lnTo>
                    <a:lnTo>
                      <a:pt x="133" y="182"/>
                    </a:lnTo>
                    <a:lnTo>
                      <a:pt x="133" y="182"/>
                    </a:lnTo>
                    <a:lnTo>
                      <a:pt x="145" y="170"/>
                    </a:lnTo>
                    <a:lnTo>
                      <a:pt x="145" y="157"/>
                    </a:lnTo>
                    <a:lnTo>
                      <a:pt x="157" y="145"/>
                    </a:lnTo>
                    <a:lnTo>
                      <a:pt x="157" y="133"/>
                    </a:lnTo>
                    <a:lnTo>
                      <a:pt x="157" y="133"/>
                    </a:lnTo>
                    <a:lnTo>
                      <a:pt x="157" y="121"/>
                    </a:lnTo>
                    <a:lnTo>
                      <a:pt x="169" y="109"/>
                    </a:lnTo>
                    <a:lnTo>
                      <a:pt x="169" y="97"/>
                    </a:lnTo>
                    <a:lnTo>
                      <a:pt x="169" y="85"/>
                    </a:lnTo>
                    <a:lnTo>
                      <a:pt x="169" y="73"/>
                    </a:lnTo>
                    <a:lnTo>
                      <a:pt x="181" y="61"/>
                    </a:lnTo>
                    <a:lnTo>
                      <a:pt x="181" y="49"/>
                    </a:lnTo>
                    <a:lnTo>
                      <a:pt x="193" y="37"/>
                    </a:lnTo>
                    <a:lnTo>
                      <a:pt x="193" y="37"/>
                    </a:lnTo>
                    <a:lnTo>
                      <a:pt x="205" y="25"/>
                    </a:lnTo>
                    <a:lnTo>
                      <a:pt x="205" y="25"/>
                    </a:lnTo>
                    <a:lnTo>
                      <a:pt x="217" y="12"/>
                    </a:lnTo>
                    <a:lnTo>
                      <a:pt x="217" y="12"/>
                    </a:lnTo>
                    <a:lnTo>
                      <a:pt x="229" y="0"/>
                    </a:lnTo>
                    <a:lnTo>
                      <a:pt x="241" y="0"/>
                    </a:lnTo>
                    <a:lnTo>
                      <a:pt x="241" y="0"/>
                    </a:lnTo>
                    <a:lnTo>
                      <a:pt x="254" y="0"/>
                    </a:lnTo>
                    <a:lnTo>
                      <a:pt x="254" y="0"/>
                    </a:lnTo>
                    <a:lnTo>
                      <a:pt x="266" y="0"/>
                    </a:lnTo>
                    <a:lnTo>
                      <a:pt x="278" y="0"/>
                    </a:lnTo>
                    <a:lnTo>
                      <a:pt x="278" y="0"/>
                    </a:lnTo>
                    <a:lnTo>
                      <a:pt x="290" y="0"/>
                    </a:lnTo>
                    <a:lnTo>
                      <a:pt x="302" y="0"/>
                    </a:lnTo>
                    <a:lnTo>
                      <a:pt x="302" y="12"/>
                    </a:lnTo>
                    <a:lnTo>
                      <a:pt x="314" y="12"/>
                    </a:lnTo>
                    <a:lnTo>
                      <a:pt x="314" y="25"/>
                    </a:lnTo>
                    <a:lnTo>
                      <a:pt x="326" y="25"/>
                    </a:lnTo>
                    <a:lnTo>
                      <a:pt x="326" y="37"/>
                    </a:lnTo>
                    <a:lnTo>
                      <a:pt x="338" y="37"/>
                    </a:lnTo>
                    <a:lnTo>
                      <a:pt x="338" y="49"/>
                    </a:lnTo>
                    <a:lnTo>
                      <a:pt x="350" y="61"/>
                    </a:lnTo>
                    <a:lnTo>
                      <a:pt x="350" y="73"/>
                    </a:lnTo>
                    <a:lnTo>
                      <a:pt x="350" y="73"/>
                    </a:lnTo>
                    <a:lnTo>
                      <a:pt x="362" y="85"/>
                    </a:lnTo>
                    <a:lnTo>
                      <a:pt x="362" y="109"/>
                    </a:lnTo>
                    <a:lnTo>
                      <a:pt x="362" y="121"/>
                    </a:lnTo>
                    <a:lnTo>
                      <a:pt x="374" y="133"/>
                    </a:lnTo>
                    <a:lnTo>
                      <a:pt x="374" y="145"/>
                    </a:lnTo>
                    <a:lnTo>
                      <a:pt x="386" y="157"/>
                    </a:lnTo>
                    <a:lnTo>
                      <a:pt x="386" y="170"/>
                    </a:lnTo>
                    <a:lnTo>
                      <a:pt x="399" y="182"/>
                    </a:lnTo>
                    <a:lnTo>
                      <a:pt x="399" y="182"/>
                    </a:lnTo>
                    <a:lnTo>
                      <a:pt x="411" y="182"/>
                    </a:lnTo>
                    <a:lnTo>
                      <a:pt x="411" y="194"/>
                    </a:lnTo>
                    <a:lnTo>
                      <a:pt x="423" y="194"/>
                    </a:lnTo>
                    <a:lnTo>
                      <a:pt x="435" y="194"/>
                    </a:lnTo>
                    <a:lnTo>
                      <a:pt x="435" y="194"/>
                    </a:lnTo>
                    <a:lnTo>
                      <a:pt x="447" y="194"/>
                    </a:lnTo>
                    <a:lnTo>
                      <a:pt x="459" y="194"/>
                    </a:lnTo>
                    <a:lnTo>
                      <a:pt x="471" y="194"/>
                    </a:lnTo>
                    <a:lnTo>
                      <a:pt x="483" y="194"/>
                    </a:lnTo>
                    <a:lnTo>
                      <a:pt x="495" y="182"/>
                    </a:lnTo>
                    <a:lnTo>
                      <a:pt x="507" y="182"/>
                    </a:lnTo>
                    <a:lnTo>
                      <a:pt x="519" y="182"/>
                    </a:lnTo>
                    <a:lnTo>
                      <a:pt x="531" y="182"/>
                    </a:lnTo>
                    <a:lnTo>
                      <a:pt x="531" y="182"/>
                    </a:lnTo>
                    <a:lnTo>
                      <a:pt x="544" y="194"/>
                    </a:lnTo>
                    <a:lnTo>
                      <a:pt x="556" y="194"/>
                    </a:lnTo>
                    <a:lnTo>
                      <a:pt x="556" y="194"/>
                    </a:lnTo>
                    <a:lnTo>
                      <a:pt x="568" y="206"/>
                    </a:lnTo>
                    <a:lnTo>
                      <a:pt x="568" y="206"/>
                    </a:lnTo>
                    <a:lnTo>
                      <a:pt x="580" y="218"/>
                    </a:lnTo>
                    <a:lnTo>
                      <a:pt x="580" y="218"/>
                    </a:lnTo>
                    <a:lnTo>
                      <a:pt x="580" y="230"/>
                    </a:lnTo>
                    <a:lnTo>
                      <a:pt x="592" y="242"/>
                    </a:lnTo>
                    <a:lnTo>
                      <a:pt x="592" y="254"/>
                    </a:lnTo>
                    <a:lnTo>
                      <a:pt x="592" y="254"/>
                    </a:lnTo>
                    <a:lnTo>
                      <a:pt x="592" y="266"/>
                    </a:lnTo>
                    <a:lnTo>
                      <a:pt x="604" y="278"/>
                    </a:lnTo>
                    <a:lnTo>
                      <a:pt x="604" y="290"/>
                    </a:lnTo>
                    <a:lnTo>
                      <a:pt x="604" y="303"/>
                    </a:lnTo>
                    <a:lnTo>
                      <a:pt x="604" y="315"/>
                    </a:lnTo>
                    <a:lnTo>
                      <a:pt x="604" y="327"/>
                    </a:lnTo>
                    <a:lnTo>
                      <a:pt x="604" y="327"/>
                    </a:lnTo>
                    <a:lnTo>
                      <a:pt x="604" y="339"/>
                    </a:lnTo>
                    <a:lnTo>
                      <a:pt x="592" y="351"/>
                    </a:lnTo>
                    <a:lnTo>
                      <a:pt x="592" y="363"/>
                    </a:lnTo>
                    <a:lnTo>
                      <a:pt x="592" y="375"/>
                    </a:lnTo>
                    <a:lnTo>
                      <a:pt x="592" y="375"/>
                    </a:lnTo>
                    <a:lnTo>
                      <a:pt x="580" y="387"/>
                    </a:lnTo>
                    <a:lnTo>
                      <a:pt x="580" y="399"/>
                    </a:lnTo>
                    <a:lnTo>
                      <a:pt x="568" y="399"/>
                    </a:lnTo>
                    <a:lnTo>
                      <a:pt x="568" y="411"/>
                    </a:lnTo>
                    <a:lnTo>
                      <a:pt x="556" y="411"/>
                    </a:lnTo>
                    <a:lnTo>
                      <a:pt x="556" y="423"/>
                    </a:lnTo>
                    <a:lnTo>
                      <a:pt x="544" y="423"/>
                    </a:lnTo>
                    <a:lnTo>
                      <a:pt x="544" y="436"/>
                    </a:lnTo>
                    <a:lnTo>
                      <a:pt x="544" y="448"/>
                    </a:lnTo>
                    <a:lnTo>
                      <a:pt x="531" y="448"/>
                    </a:lnTo>
                    <a:lnTo>
                      <a:pt x="531" y="460"/>
                    </a:lnTo>
                    <a:lnTo>
                      <a:pt x="531" y="472"/>
                    </a:lnTo>
                    <a:lnTo>
                      <a:pt x="531" y="472"/>
                    </a:lnTo>
                    <a:lnTo>
                      <a:pt x="531" y="484"/>
                    </a:lnTo>
                    <a:lnTo>
                      <a:pt x="531" y="484"/>
                    </a:lnTo>
                    <a:lnTo>
                      <a:pt x="531" y="496"/>
                    </a:lnTo>
                    <a:lnTo>
                      <a:pt x="531" y="508"/>
                    </a:lnTo>
                    <a:lnTo>
                      <a:pt x="544" y="508"/>
                    </a:lnTo>
                    <a:lnTo>
                      <a:pt x="544" y="520"/>
                    </a:lnTo>
                    <a:lnTo>
                      <a:pt x="544" y="520"/>
                    </a:lnTo>
                    <a:lnTo>
                      <a:pt x="544" y="532"/>
                    </a:lnTo>
                    <a:lnTo>
                      <a:pt x="556" y="532"/>
                    </a:lnTo>
                    <a:lnTo>
                      <a:pt x="556" y="544"/>
                    </a:lnTo>
                    <a:lnTo>
                      <a:pt x="556" y="556"/>
                    </a:lnTo>
                    <a:lnTo>
                      <a:pt x="556" y="568"/>
                    </a:lnTo>
                    <a:lnTo>
                      <a:pt x="556" y="581"/>
                    </a:lnTo>
                    <a:lnTo>
                      <a:pt x="568" y="593"/>
                    </a:lnTo>
                    <a:lnTo>
                      <a:pt x="568" y="605"/>
                    </a:lnTo>
                    <a:lnTo>
                      <a:pt x="568" y="617"/>
                    </a:lnTo>
                    <a:lnTo>
                      <a:pt x="568" y="617"/>
                    </a:lnTo>
                    <a:lnTo>
                      <a:pt x="556" y="641"/>
                    </a:lnTo>
                    <a:lnTo>
                      <a:pt x="556" y="653"/>
                    </a:lnTo>
                    <a:lnTo>
                      <a:pt x="556" y="665"/>
                    </a:lnTo>
                    <a:lnTo>
                      <a:pt x="556" y="677"/>
                    </a:lnTo>
                    <a:lnTo>
                      <a:pt x="544" y="677"/>
                    </a:lnTo>
                    <a:lnTo>
                      <a:pt x="544" y="689"/>
                    </a:lnTo>
                    <a:lnTo>
                      <a:pt x="544" y="689"/>
                    </a:lnTo>
                    <a:lnTo>
                      <a:pt x="531" y="701"/>
                    </a:lnTo>
                    <a:lnTo>
                      <a:pt x="531" y="701"/>
                    </a:lnTo>
                    <a:lnTo>
                      <a:pt x="531" y="701"/>
                    </a:lnTo>
                    <a:lnTo>
                      <a:pt x="519" y="714"/>
                    </a:lnTo>
                    <a:lnTo>
                      <a:pt x="519" y="714"/>
                    </a:lnTo>
                    <a:lnTo>
                      <a:pt x="519" y="714"/>
                    </a:lnTo>
                    <a:lnTo>
                      <a:pt x="507" y="714"/>
                    </a:lnTo>
                    <a:lnTo>
                      <a:pt x="507" y="714"/>
                    </a:lnTo>
                    <a:lnTo>
                      <a:pt x="495" y="714"/>
                    </a:lnTo>
                    <a:lnTo>
                      <a:pt x="483" y="726"/>
                    </a:lnTo>
                    <a:lnTo>
                      <a:pt x="483" y="726"/>
                    </a:lnTo>
                    <a:lnTo>
                      <a:pt x="471" y="738"/>
                    </a:lnTo>
                    <a:lnTo>
                      <a:pt x="471" y="738"/>
                    </a:lnTo>
                    <a:lnTo>
                      <a:pt x="459" y="750"/>
                    </a:lnTo>
                    <a:lnTo>
                      <a:pt x="459" y="750"/>
                    </a:lnTo>
                    <a:lnTo>
                      <a:pt x="447" y="762"/>
                    </a:lnTo>
                    <a:lnTo>
                      <a:pt x="447" y="774"/>
                    </a:lnTo>
                    <a:lnTo>
                      <a:pt x="447" y="786"/>
                    </a:lnTo>
                    <a:lnTo>
                      <a:pt x="435" y="798"/>
                    </a:lnTo>
                    <a:lnTo>
                      <a:pt x="435" y="798"/>
                    </a:lnTo>
                    <a:lnTo>
                      <a:pt x="435" y="822"/>
                    </a:lnTo>
                    <a:lnTo>
                      <a:pt x="435" y="834"/>
                    </a:lnTo>
                    <a:lnTo>
                      <a:pt x="435" y="846"/>
                    </a:lnTo>
                    <a:lnTo>
                      <a:pt x="435" y="846"/>
                    </a:lnTo>
                    <a:lnTo>
                      <a:pt x="435" y="859"/>
                    </a:lnTo>
                    <a:lnTo>
                      <a:pt x="435" y="871"/>
                    </a:lnTo>
                    <a:lnTo>
                      <a:pt x="423" y="871"/>
                    </a:lnTo>
                    <a:lnTo>
                      <a:pt x="423" y="883"/>
                    </a:lnTo>
                    <a:lnTo>
                      <a:pt x="423" y="883"/>
                    </a:lnTo>
                    <a:lnTo>
                      <a:pt x="423" y="895"/>
                    </a:lnTo>
                    <a:lnTo>
                      <a:pt x="423" y="895"/>
                    </a:lnTo>
                    <a:lnTo>
                      <a:pt x="411" y="907"/>
                    </a:lnTo>
                    <a:lnTo>
                      <a:pt x="411" y="907"/>
                    </a:lnTo>
                    <a:lnTo>
                      <a:pt x="411" y="907"/>
                    </a:lnTo>
                    <a:lnTo>
                      <a:pt x="399" y="919"/>
                    </a:lnTo>
                    <a:lnTo>
                      <a:pt x="399" y="919"/>
                    </a:lnTo>
                    <a:lnTo>
                      <a:pt x="386" y="919"/>
                    </a:lnTo>
                    <a:lnTo>
                      <a:pt x="386" y="919"/>
                    </a:lnTo>
                    <a:lnTo>
                      <a:pt x="386" y="919"/>
                    </a:lnTo>
                    <a:lnTo>
                      <a:pt x="374" y="919"/>
                    </a:lnTo>
                    <a:lnTo>
                      <a:pt x="374" y="919"/>
                    </a:lnTo>
                    <a:lnTo>
                      <a:pt x="374" y="919"/>
                    </a:lnTo>
                    <a:lnTo>
                      <a:pt x="374" y="919"/>
                    </a:lnTo>
                    <a:lnTo>
                      <a:pt x="362" y="919"/>
                    </a:lnTo>
                    <a:lnTo>
                      <a:pt x="362" y="907"/>
                    </a:lnTo>
                    <a:lnTo>
                      <a:pt x="350" y="907"/>
                    </a:lnTo>
                    <a:lnTo>
                      <a:pt x="350" y="907"/>
                    </a:lnTo>
                    <a:lnTo>
                      <a:pt x="350" y="895"/>
                    </a:lnTo>
                    <a:lnTo>
                      <a:pt x="350" y="895"/>
                    </a:lnTo>
                    <a:lnTo>
                      <a:pt x="350" y="895"/>
                    </a:lnTo>
                    <a:lnTo>
                      <a:pt x="338" y="883"/>
                    </a:lnTo>
                    <a:lnTo>
                      <a:pt x="338" y="883"/>
                    </a:lnTo>
                    <a:lnTo>
                      <a:pt x="338" y="871"/>
                    </a:lnTo>
                    <a:lnTo>
                      <a:pt x="338" y="859"/>
                    </a:lnTo>
                    <a:lnTo>
                      <a:pt x="338" y="859"/>
                    </a:lnTo>
                    <a:lnTo>
                      <a:pt x="338" y="859"/>
                    </a:lnTo>
                    <a:lnTo>
                      <a:pt x="326" y="846"/>
                    </a:lnTo>
                    <a:lnTo>
                      <a:pt x="326" y="846"/>
                    </a:lnTo>
                    <a:lnTo>
                      <a:pt x="326" y="846"/>
                    </a:lnTo>
                    <a:lnTo>
                      <a:pt x="314" y="834"/>
                    </a:lnTo>
                    <a:lnTo>
                      <a:pt x="314" y="834"/>
                    </a:lnTo>
                    <a:lnTo>
                      <a:pt x="314" y="834"/>
                    </a:lnTo>
                    <a:lnTo>
                      <a:pt x="314" y="834"/>
                    </a:lnTo>
                    <a:lnTo>
                      <a:pt x="302" y="834"/>
                    </a:lnTo>
                    <a:lnTo>
                      <a:pt x="302" y="834"/>
                    </a:lnTo>
                    <a:lnTo>
                      <a:pt x="290" y="834"/>
                    </a:lnTo>
                    <a:lnTo>
                      <a:pt x="290" y="846"/>
                    </a:lnTo>
                    <a:lnTo>
                      <a:pt x="290" y="846"/>
                    </a:lnTo>
                    <a:lnTo>
                      <a:pt x="278" y="846"/>
                    </a:lnTo>
                    <a:lnTo>
                      <a:pt x="266" y="859"/>
                    </a:lnTo>
                    <a:lnTo>
                      <a:pt x="266" y="859"/>
                    </a:lnTo>
                    <a:lnTo>
                      <a:pt x="254" y="859"/>
                    </a:lnTo>
                    <a:lnTo>
                      <a:pt x="254" y="859"/>
                    </a:lnTo>
                    <a:lnTo>
                      <a:pt x="241" y="859"/>
                    </a:lnTo>
                    <a:lnTo>
                      <a:pt x="241" y="859"/>
                    </a:lnTo>
                    <a:lnTo>
                      <a:pt x="229" y="859"/>
                    </a:lnTo>
                    <a:lnTo>
                      <a:pt x="229" y="859"/>
                    </a:lnTo>
                    <a:lnTo>
                      <a:pt x="217" y="846"/>
                    </a:lnTo>
                    <a:lnTo>
                      <a:pt x="217" y="846"/>
                    </a:lnTo>
                    <a:lnTo>
                      <a:pt x="205" y="846"/>
                    </a:lnTo>
                    <a:lnTo>
                      <a:pt x="205" y="834"/>
                    </a:lnTo>
                    <a:lnTo>
                      <a:pt x="205" y="834"/>
                    </a:lnTo>
                    <a:lnTo>
                      <a:pt x="193" y="822"/>
                    </a:lnTo>
                    <a:lnTo>
                      <a:pt x="193" y="810"/>
                    </a:lnTo>
                    <a:lnTo>
                      <a:pt x="193" y="810"/>
                    </a:lnTo>
                    <a:lnTo>
                      <a:pt x="193" y="798"/>
                    </a:lnTo>
                    <a:lnTo>
                      <a:pt x="181" y="786"/>
                    </a:lnTo>
                    <a:lnTo>
                      <a:pt x="181" y="786"/>
                    </a:lnTo>
                    <a:lnTo>
                      <a:pt x="169" y="774"/>
                    </a:lnTo>
                    <a:lnTo>
                      <a:pt x="169" y="774"/>
                    </a:lnTo>
                    <a:lnTo>
                      <a:pt x="169" y="762"/>
                    </a:lnTo>
                    <a:lnTo>
                      <a:pt x="157" y="762"/>
                    </a:lnTo>
                    <a:lnTo>
                      <a:pt x="157" y="762"/>
                    </a:lnTo>
                    <a:lnTo>
                      <a:pt x="145" y="762"/>
                    </a:lnTo>
                    <a:lnTo>
                      <a:pt x="145" y="750"/>
                    </a:lnTo>
                    <a:lnTo>
                      <a:pt x="133" y="750"/>
                    </a:lnTo>
                    <a:lnTo>
                      <a:pt x="133" y="762"/>
                    </a:lnTo>
                    <a:lnTo>
                      <a:pt x="121" y="762"/>
                    </a:lnTo>
                    <a:lnTo>
                      <a:pt x="121" y="762"/>
                    </a:lnTo>
                    <a:lnTo>
                      <a:pt x="109" y="762"/>
                    </a:lnTo>
                    <a:close/>
                  </a:path>
                </a:pathLst>
              </a:cu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47476" name="Freeform 3092"/>
              <p:cNvSpPr>
                <a:spLocks/>
              </p:cNvSpPr>
              <p:nvPr/>
            </p:nvSpPr>
            <p:spPr bwMode="auto">
              <a:xfrm>
                <a:off x="4483" y="1651"/>
                <a:ext cx="605" cy="919"/>
              </a:xfrm>
              <a:custGeom>
                <a:avLst/>
                <a:gdLst>
                  <a:gd name="T0" fmla="*/ 85 w 605"/>
                  <a:gd name="T1" fmla="*/ 774 h 919"/>
                  <a:gd name="T2" fmla="*/ 61 w 605"/>
                  <a:gd name="T3" fmla="*/ 762 h 919"/>
                  <a:gd name="T4" fmla="*/ 37 w 605"/>
                  <a:gd name="T5" fmla="*/ 737 h 919"/>
                  <a:gd name="T6" fmla="*/ 25 w 605"/>
                  <a:gd name="T7" fmla="*/ 701 h 919"/>
                  <a:gd name="T8" fmla="*/ 25 w 605"/>
                  <a:gd name="T9" fmla="*/ 665 h 919"/>
                  <a:gd name="T10" fmla="*/ 37 w 605"/>
                  <a:gd name="T11" fmla="*/ 629 h 919"/>
                  <a:gd name="T12" fmla="*/ 61 w 605"/>
                  <a:gd name="T13" fmla="*/ 592 h 919"/>
                  <a:gd name="T14" fmla="*/ 73 w 605"/>
                  <a:gd name="T15" fmla="*/ 532 h 919"/>
                  <a:gd name="T16" fmla="*/ 61 w 605"/>
                  <a:gd name="T17" fmla="*/ 484 h 919"/>
                  <a:gd name="T18" fmla="*/ 37 w 605"/>
                  <a:gd name="T19" fmla="*/ 447 h 919"/>
                  <a:gd name="T20" fmla="*/ 12 w 605"/>
                  <a:gd name="T21" fmla="*/ 411 h 919"/>
                  <a:gd name="T22" fmla="*/ 0 w 605"/>
                  <a:gd name="T23" fmla="*/ 363 h 919"/>
                  <a:gd name="T24" fmla="*/ 12 w 605"/>
                  <a:gd name="T25" fmla="*/ 290 h 919"/>
                  <a:gd name="T26" fmla="*/ 25 w 605"/>
                  <a:gd name="T27" fmla="*/ 266 h 919"/>
                  <a:gd name="T28" fmla="*/ 61 w 605"/>
                  <a:gd name="T29" fmla="*/ 230 h 919"/>
                  <a:gd name="T30" fmla="*/ 97 w 605"/>
                  <a:gd name="T31" fmla="*/ 218 h 919"/>
                  <a:gd name="T32" fmla="*/ 133 w 605"/>
                  <a:gd name="T33" fmla="*/ 181 h 919"/>
                  <a:gd name="T34" fmla="*/ 158 w 605"/>
                  <a:gd name="T35" fmla="*/ 133 h 919"/>
                  <a:gd name="T36" fmla="*/ 170 w 605"/>
                  <a:gd name="T37" fmla="*/ 85 h 919"/>
                  <a:gd name="T38" fmla="*/ 194 w 605"/>
                  <a:gd name="T39" fmla="*/ 36 h 919"/>
                  <a:gd name="T40" fmla="*/ 230 w 605"/>
                  <a:gd name="T41" fmla="*/ 0 h 919"/>
                  <a:gd name="T42" fmla="*/ 266 w 605"/>
                  <a:gd name="T43" fmla="*/ 0 h 919"/>
                  <a:gd name="T44" fmla="*/ 303 w 605"/>
                  <a:gd name="T45" fmla="*/ 12 h 919"/>
                  <a:gd name="T46" fmla="*/ 339 w 605"/>
                  <a:gd name="T47" fmla="*/ 36 h 919"/>
                  <a:gd name="T48" fmla="*/ 363 w 605"/>
                  <a:gd name="T49" fmla="*/ 85 h 919"/>
                  <a:gd name="T50" fmla="*/ 387 w 605"/>
                  <a:gd name="T51" fmla="*/ 157 h 919"/>
                  <a:gd name="T52" fmla="*/ 411 w 605"/>
                  <a:gd name="T53" fmla="*/ 193 h 919"/>
                  <a:gd name="T54" fmla="*/ 460 w 605"/>
                  <a:gd name="T55" fmla="*/ 193 h 919"/>
                  <a:gd name="T56" fmla="*/ 520 w 605"/>
                  <a:gd name="T57" fmla="*/ 181 h 919"/>
                  <a:gd name="T58" fmla="*/ 556 w 605"/>
                  <a:gd name="T59" fmla="*/ 193 h 919"/>
                  <a:gd name="T60" fmla="*/ 580 w 605"/>
                  <a:gd name="T61" fmla="*/ 230 h 919"/>
                  <a:gd name="T62" fmla="*/ 605 w 605"/>
                  <a:gd name="T63" fmla="*/ 278 h 919"/>
                  <a:gd name="T64" fmla="*/ 605 w 605"/>
                  <a:gd name="T65" fmla="*/ 326 h 919"/>
                  <a:gd name="T66" fmla="*/ 593 w 605"/>
                  <a:gd name="T67" fmla="*/ 375 h 919"/>
                  <a:gd name="T68" fmla="*/ 556 w 605"/>
                  <a:gd name="T69" fmla="*/ 411 h 919"/>
                  <a:gd name="T70" fmla="*/ 532 w 605"/>
                  <a:gd name="T71" fmla="*/ 447 h 919"/>
                  <a:gd name="T72" fmla="*/ 532 w 605"/>
                  <a:gd name="T73" fmla="*/ 484 h 919"/>
                  <a:gd name="T74" fmla="*/ 544 w 605"/>
                  <a:gd name="T75" fmla="*/ 520 h 919"/>
                  <a:gd name="T76" fmla="*/ 556 w 605"/>
                  <a:gd name="T77" fmla="*/ 568 h 919"/>
                  <a:gd name="T78" fmla="*/ 568 w 605"/>
                  <a:gd name="T79" fmla="*/ 616 h 919"/>
                  <a:gd name="T80" fmla="*/ 544 w 605"/>
                  <a:gd name="T81" fmla="*/ 677 h 919"/>
                  <a:gd name="T82" fmla="*/ 532 w 605"/>
                  <a:gd name="T83" fmla="*/ 701 h 919"/>
                  <a:gd name="T84" fmla="*/ 508 w 605"/>
                  <a:gd name="T85" fmla="*/ 713 h 919"/>
                  <a:gd name="T86" fmla="*/ 472 w 605"/>
                  <a:gd name="T87" fmla="*/ 737 h 919"/>
                  <a:gd name="T88" fmla="*/ 448 w 605"/>
                  <a:gd name="T89" fmla="*/ 786 h 919"/>
                  <a:gd name="T90" fmla="*/ 435 w 605"/>
                  <a:gd name="T91" fmla="*/ 846 h 919"/>
                  <a:gd name="T92" fmla="*/ 423 w 605"/>
                  <a:gd name="T93" fmla="*/ 882 h 919"/>
                  <a:gd name="T94" fmla="*/ 411 w 605"/>
                  <a:gd name="T95" fmla="*/ 907 h 919"/>
                  <a:gd name="T96" fmla="*/ 387 w 605"/>
                  <a:gd name="T97" fmla="*/ 919 h 919"/>
                  <a:gd name="T98" fmla="*/ 375 w 605"/>
                  <a:gd name="T99" fmla="*/ 919 h 919"/>
                  <a:gd name="T100" fmla="*/ 351 w 605"/>
                  <a:gd name="T101" fmla="*/ 894 h 919"/>
                  <a:gd name="T102" fmla="*/ 339 w 605"/>
                  <a:gd name="T103" fmla="*/ 870 h 919"/>
                  <a:gd name="T104" fmla="*/ 327 w 605"/>
                  <a:gd name="T105" fmla="*/ 846 h 919"/>
                  <a:gd name="T106" fmla="*/ 315 w 605"/>
                  <a:gd name="T107" fmla="*/ 834 h 919"/>
                  <a:gd name="T108" fmla="*/ 290 w 605"/>
                  <a:gd name="T109" fmla="*/ 846 h 919"/>
                  <a:gd name="T110" fmla="*/ 254 w 605"/>
                  <a:gd name="T111" fmla="*/ 858 h 919"/>
                  <a:gd name="T112" fmla="*/ 218 w 605"/>
                  <a:gd name="T113" fmla="*/ 846 h 919"/>
                  <a:gd name="T114" fmla="*/ 194 w 605"/>
                  <a:gd name="T115" fmla="*/ 822 h 919"/>
                  <a:gd name="T116" fmla="*/ 182 w 605"/>
                  <a:gd name="T117" fmla="*/ 786 h 919"/>
                  <a:gd name="T118" fmla="*/ 158 w 605"/>
                  <a:gd name="T119" fmla="*/ 762 h 919"/>
                  <a:gd name="T120" fmla="*/ 121 w 605"/>
                  <a:gd name="T121" fmla="*/ 762 h 9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605" h="919">
                    <a:moveTo>
                      <a:pt x="109" y="762"/>
                    </a:moveTo>
                    <a:lnTo>
                      <a:pt x="109" y="774"/>
                    </a:lnTo>
                    <a:lnTo>
                      <a:pt x="97" y="774"/>
                    </a:lnTo>
                    <a:lnTo>
                      <a:pt x="97" y="774"/>
                    </a:lnTo>
                    <a:lnTo>
                      <a:pt x="85" y="774"/>
                    </a:lnTo>
                    <a:lnTo>
                      <a:pt x="85" y="774"/>
                    </a:lnTo>
                    <a:lnTo>
                      <a:pt x="85" y="774"/>
                    </a:lnTo>
                    <a:lnTo>
                      <a:pt x="73" y="774"/>
                    </a:lnTo>
                    <a:lnTo>
                      <a:pt x="73" y="774"/>
                    </a:lnTo>
                    <a:lnTo>
                      <a:pt x="61" y="762"/>
                    </a:lnTo>
                    <a:lnTo>
                      <a:pt x="61" y="762"/>
                    </a:lnTo>
                    <a:lnTo>
                      <a:pt x="49" y="762"/>
                    </a:lnTo>
                    <a:lnTo>
                      <a:pt x="49" y="749"/>
                    </a:lnTo>
                    <a:lnTo>
                      <a:pt x="49" y="749"/>
                    </a:lnTo>
                    <a:lnTo>
                      <a:pt x="37" y="737"/>
                    </a:lnTo>
                    <a:lnTo>
                      <a:pt x="37" y="737"/>
                    </a:lnTo>
                    <a:lnTo>
                      <a:pt x="37" y="725"/>
                    </a:lnTo>
                    <a:lnTo>
                      <a:pt x="25" y="725"/>
                    </a:lnTo>
                    <a:lnTo>
                      <a:pt x="25" y="713"/>
                    </a:lnTo>
                    <a:lnTo>
                      <a:pt x="25" y="701"/>
                    </a:lnTo>
                    <a:lnTo>
                      <a:pt x="25" y="701"/>
                    </a:lnTo>
                    <a:lnTo>
                      <a:pt x="25" y="689"/>
                    </a:lnTo>
                    <a:lnTo>
                      <a:pt x="25" y="677"/>
                    </a:lnTo>
                    <a:lnTo>
                      <a:pt x="25" y="677"/>
                    </a:lnTo>
                    <a:lnTo>
                      <a:pt x="25" y="665"/>
                    </a:lnTo>
                    <a:lnTo>
                      <a:pt x="25" y="653"/>
                    </a:lnTo>
                    <a:lnTo>
                      <a:pt x="25" y="653"/>
                    </a:lnTo>
                    <a:lnTo>
                      <a:pt x="25" y="641"/>
                    </a:lnTo>
                    <a:lnTo>
                      <a:pt x="25" y="629"/>
                    </a:lnTo>
                    <a:lnTo>
                      <a:pt x="37" y="629"/>
                    </a:lnTo>
                    <a:lnTo>
                      <a:pt x="37" y="616"/>
                    </a:lnTo>
                    <a:lnTo>
                      <a:pt x="37" y="616"/>
                    </a:lnTo>
                    <a:lnTo>
                      <a:pt x="49" y="604"/>
                    </a:lnTo>
                    <a:lnTo>
                      <a:pt x="61" y="592"/>
                    </a:lnTo>
                    <a:lnTo>
                      <a:pt x="61" y="592"/>
                    </a:lnTo>
                    <a:lnTo>
                      <a:pt x="61" y="580"/>
                    </a:lnTo>
                    <a:lnTo>
                      <a:pt x="73" y="568"/>
                    </a:lnTo>
                    <a:lnTo>
                      <a:pt x="73" y="556"/>
                    </a:lnTo>
                    <a:lnTo>
                      <a:pt x="73" y="544"/>
                    </a:lnTo>
                    <a:lnTo>
                      <a:pt x="73" y="532"/>
                    </a:lnTo>
                    <a:lnTo>
                      <a:pt x="73" y="532"/>
                    </a:lnTo>
                    <a:lnTo>
                      <a:pt x="73" y="520"/>
                    </a:lnTo>
                    <a:lnTo>
                      <a:pt x="73" y="508"/>
                    </a:lnTo>
                    <a:lnTo>
                      <a:pt x="73" y="496"/>
                    </a:lnTo>
                    <a:lnTo>
                      <a:pt x="61" y="484"/>
                    </a:lnTo>
                    <a:lnTo>
                      <a:pt x="61" y="471"/>
                    </a:lnTo>
                    <a:lnTo>
                      <a:pt x="49" y="471"/>
                    </a:lnTo>
                    <a:lnTo>
                      <a:pt x="49" y="459"/>
                    </a:lnTo>
                    <a:lnTo>
                      <a:pt x="37" y="447"/>
                    </a:lnTo>
                    <a:lnTo>
                      <a:pt x="37" y="447"/>
                    </a:lnTo>
                    <a:lnTo>
                      <a:pt x="25" y="447"/>
                    </a:lnTo>
                    <a:lnTo>
                      <a:pt x="25" y="435"/>
                    </a:lnTo>
                    <a:lnTo>
                      <a:pt x="25" y="435"/>
                    </a:lnTo>
                    <a:lnTo>
                      <a:pt x="12" y="423"/>
                    </a:lnTo>
                    <a:lnTo>
                      <a:pt x="12" y="411"/>
                    </a:lnTo>
                    <a:lnTo>
                      <a:pt x="12" y="399"/>
                    </a:lnTo>
                    <a:lnTo>
                      <a:pt x="12" y="387"/>
                    </a:lnTo>
                    <a:lnTo>
                      <a:pt x="0" y="387"/>
                    </a:lnTo>
                    <a:lnTo>
                      <a:pt x="0" y="363"/>
                    </a:lnTo>
                    <a:lnTo>
                      <a:pt x="0" y="363"/>
                    </a:lnTo>
                    <a:lnTo>
                      <a:pt x="0" y="351"/>
                    </a:lnTo>
                    <a:lnTo>
                      <a:pt x="0" y="326"/>
                    </a:lnTo>
                    <a:lnTo>
                      <a:pt x="0" y="326"/>
                    </a:lnTo>
                    <a:lnTo>
                      <a:pt x="12" y="314"/>
                    </a:lnTo>
                    <a:lnTo>
                      <a:pt x="12" y="290"/>
                    </a:lnTo>
                    <a:lnTo>
                      <a:pt x="12" y="290"/>
                    </a:lnTo>
                    <a:lnTo>
                      <a:pt x="12" y="278"/>
                    </a:lnTo>
                    <a:lnTo>
                      <a:pt x="25" y="278"/>
                    </a:lnTo>
                    <a:lnTo>
                      <a:pt x="25" y="266"/>
                    </a:lnTo>
                    <a:lnTo>
                      <a:pt x="25" y="266"/>
                    </a:lnTo>
                    <a:lnTo>
                      <a:pt x="37" y="254"/>
                    </a:lnTo>
                    <a:lnTo>
                      <a:pt x="37" y="254"/>
                    </a:lnTo>
                    <a:lnTo>
                      <a:pt x="49" y="242"/>
                    </a:lnTo>
                    <a:lnTo>
                      <a:pt x="49" y="242"/>
                    </a:lnTo>
                    <a:lnTo>
                      <a:pt x="61" y="230"/>
                    </a:lnTo>
                    <a:lnTo>
                      <a:pt x="61" y="230"/>
                    </a:lnTo>
                    <a:lnTo>
                      <a:pt x="73" y="230"/>
                    </a:lnTo>
                    <a:lnTo>
                      <a:pt x="73" y="230"/>
                    </a:lnTo>
                    <a:lnTo>
                      <a:pt x="85" y="230"/>
                    </a:lnTo>
                    <a:lnTo>
                      <a:pt x="97" y="218"/>
                    </a:lnTo>
                    <a:lnTo>
                      <a:pt x="97" y="218"/>
                    </a:lnTo>
                    <a:lnTo>
                      <a:pt x="109" y="205"/>
                    </a:lnTo>
                    <a:lnTo>
                      <a:pt x="121" y="205"/>
                    </a:lnTo>
                    <a:lnTo>
                      <a:pt x="121" y="193"/>
                    </a:lnTo>
                    <a:lnTo>
                      <a:pt x="133" y="181"/>
                    </a:lnTo>
                    <a:lnTo>
                      <a:pt x="133" y="181"/>
                    </a:lnTo>
                    <a:lnTo>
                      <a:pt x="145" y="169"/>
                    </a:lnTo>
                    <a:lnTo>
                      <a:pt x="145" y="157"/>
                    </a:lnTo>
                    <a:lnTo>
                      <a:pt x="158" y="145"/>
                    </a:lnTo>
                    <a:lnTo>
                      <a:pt x="158" y="133"/>
                    </a:lnTo>
                    <a:lnTo>
                      <a:pt x="158" y="133"/>
                    </a:lnTo>
                    <a:lnTo>
                      <a:pt x="158" y="121"/>
                    </a:lnTo>
                    <a:lnTo>
                      <a:pt x="170" y="109"/>
                    </a:lnTo>
                    <a:lnTo>
                      <a:pt x="170" y="97"/>
                    </a:lnTo>
                    <a:lnTo>
                      <a:pt x="170" y="85"/>
                    </a:lnTo>
                    <a:lnTo>
                      <a:pt x="170" y="73"/>
                    </a:lnTo>
                    <a:lnTo>
                      <a:pt x="182" y="60"/>
                    </a:lnTo>
                    <a:lnTo>
                      <a:pt x="182" y="48"/>
                    </a:lnTo>
                    <a:lnTo>
                      <a:pt x="194" y="36"/>
                    </a:lnTo>
                    <a:lnTo>
                      <a:pt x="194" y="36"/>
                    </a:lnTo>
                    <a:lnTo>
                      <a:pt x="206" y="24"/>
                    </a:lnTo>
                    <a:lnTo>
                      <a:pt x="206" y="24"/>
                    </a:lnTo>
                    <a:lnTo>
                      <a:pt x="218" y="12"/>
                    </a:lnTo>
                    <a:lnTo>
                      <a:pt x="218" y="12"/>
                    </a:lnTo>
                    <a:lnTo>
                      <a:pt x="230" y="0"/>
                    </a:lnTo>
                    <a:lnTo>
                      <a:pt x="242" y="0"/>
                    </a:lnTo>
                    <a:lnTo>
                      <a:pt x="242" y="0"/>
                    </a:lnTo>
                    <a:lnTo>
                      <a:pt x="254" y="0"/>
                    </a:lnTo>
                    <a:lnTo>
                      <a:pt x="266" y="0"/>
                    </a:lnTo>
                    <a:lnTo>
                      <a:pt x="266" y="0"/>
                    </a:lnTo>
                    <a:lnTo>
                      <a:pt x="278" y="0"/>
                    </a:lnTo>
                    <a:lnTo>
                      <a:pt x="278" y="0"/>
                    </a:lnTo>
                    <a:lnTo>
                      <a:pt x="290" y="0"/>
                    </a:lnTo>
                    <a:lnTo>
                      <a:pt x="303" y="0"/>
                    </a:lnTo>
                    <a:lnTo>
                      <a:pt x="303" y="12"/>
                    </a:lnTo>
                    <a:lnTo>
                      <a:pt x="315" y="12"/>
                    </a:lnTo>
                    <a:lnTo>
                      <a:pt x="315" y="24"/>
                    </a:lnTo>
                    <a:lnTo>
                      <a:pt x="327" y="24"/>
                    </a:lnTo>
                    <a:lnTo>
                      <a:pt x="327" y="36"/>
                    </a:lnTo>
                    <a:lnTo>
                      <a:pt x="339" y="36"/>
                    </a:lnTo>
                    <a:lnTo>
                      <a:pt x="339" y="48"/>
                    </a:lnTo>
                    <a:lnTo>
                      <a:pt x="351" y="60"/>
                    </a:lnTo>
                    <a:lnTo>
                      <a:pt x="351" y="73"/>
                    </a:lnTo>
                    <a:lnTo>
                      <a:pt x="351" y="73"/>
                    </a:lnTo>
                    <a:lnTo>
                      <a:pt x="363" y="85"/>
                    </a:lnTo>
                    <a:lnTo>
                      <a:pt x="363" y="109"/>
                    </a:lnTo>
                    <a:lnTo>
                      <a:pt x="363" y="121"/>
                    </a:lnTo>
                    <a:lnTo>
                      <a:pt x="375" y="133"/>
                    </a:lnTo>
                    <a:lnTo>
                      <a:pt x="375" y="145"/>
                    </a:lnTo>
                    <a:lnTo>
                      <a:pt x="387" y="157"/>
                    </a:lnTo>
                    <a:lnTo>
                      <a:pt x="387" y="169"/>
                    </a:lnTo>
                    <a:lnTo>
                      <a:pt x="399" y="181"/>
                    </a:lnTo>
                    <a:lnTo>
                      <a:pt x="399" y="181"/>
                    </a:lnTo>
                    <a:lnTo>
                      <a:pt x="411" y="181"/>
                    </a:lnTo>
                    <a:lnTo>
                      <a:pt x="411" y="193"/>
                    </a:lnTo>
                    <a:lnTo>
                      <a:pt x="423" y="193"/>
                    </a:lnTo>
                    <a:lnTo>
                      <a:pt x="435" y="193"/>
                    </a:lnTo>
                    <a:lnTo>
                      <a:pt x="435" y="193"/>
                    </a:lnTo>
                    <a:lnTo>
                      <a:pt x="448" y="193"/>
                    </a:lnTo>
                    <a:lnTo>
                      <a:pt x="460" y="193"/>
                    </a:lnTo>
                    <a:lnTo>
                      <a:pt x="472" y="193"/>
                    </a:lnTo>
                    <a:lnTo>
                      <a:pt x="484" y="193"/>
                    </a:lnTo>
                    <a:lnTo>
                      <a:pt x="496" y="181"/>
                    </a:lnTo>
                    <a:lnTo>
                      <a:pt x="508" y="181"/>
                    </a:lnTo>
                    <a:lnTo>
                      <a:pt x="520" y="181"/>
                    </a:lnTo>
                    <a:lnTo>
                      <a:pt x="532" y="181"/>
                    </a:lnTo>
                    <a:lnTo>
                      <a:pt x="532" y="181"/>
                    </a:lnTo>
                    <a:lnTo>
                      <a:pt x="544" y="193"/>
                    </a:lnTo>
                    <a:lnTo>
                      <a:pt x="556" y="193"/>
                    </a:lnTo>
                    <a:lnTo>
                      <a:pt x="556" y="193"/>
                    </a:lnTo>
                    <a:lnTo>
                      <a:pt x="568" y="205"/>
                    </a:lnTo>
                    <a:lnTo>
                      <a:pt x="568" y="205"/>
                    </a:lnTo>
                    <a:lnTo>
                      <a:pt x="580" y="218"/>
                    </a:lnTo>
                    <a:lnTo>
                      <a:pt x="580" y="218"/>
                    </a:lnTo>
                    <a:lnTo>
                      <a:pt x="580" y="230"/>
                    </a:lnTo>
                    <a:lnTo>
                      <a:pt x="593" y="242"/>
                    </a:lnTo>
                    <a:lnTo>
                      <a:pt x="593" y="254"/>
                    </a:lnTo>
                    <a:lnTo>
                      <a:pt x="593" y="254"/>
                    </a:lnTo>
                    <a:lnTo>
                      <a:pt x="593" y="266"/>
                    </a:lnTo>
                    <a:lnTo>
                      <a:pt x="605" y="278"/>
                    </a:lnTo>
                    <a:lnTo>
                      <a:pt x="605" y="290"/>
                    </a:lnTo>
                    <a:lnTo>
                      <a:pt x="605" y="302"/>
                    </a:lnTo>
                    <a:lnTo>
                      <a:pt x="605" y="314"/>
                    </a:lnTo>
                    <a:lnTo>
                      <a:pt x="605" y="326"/>
                    </a:lnTo>
                    <a:lnTo>
                      <a:pt x="605" y="326"/>
                    </a:lnTo>
                    <a:lnTo>
                      <a:pt x="605" y="338"/>
                    </a:lnTo>
                    <a:lnTo>
                      <a:pt x="593" y="351"/>
                    </a:lnTo>
                    <a:lnTo>
                      <a:pt x="593" y="363"/>
                    </a:lnTo>
                    <a:lnTo>
                      <a:pt x="593" y="375"/>
                    </a:lnTo>
                    <a:lnTo>
                      <a:pt x="593" y="375"/>
                    </a:lnTo>
                    <a:lnTo>
                      <a:pt x="580" y="387"/>
                    </a:lnTo>
                    <a:lnTo>
                      <a:pt x="580" y="399"/>
                    </a:lnTo>
                    <a:lnTo>
                      <a:pt x="568" y="399"/>
                    </a:lnTo>
                    <a:lnTo>
                      <a:pt x="568" y="411"/>
                    </a:lnTo>
                    <a:lnTo>
                      <a:pt x="556" y="411"/>
                    </a:lnTo>
                    <a:lnTo>
                      <a:pt x="556" y="423"/>
                    </a:lnTo>
                    <a:lnTo>
                      <a:pt x="544" y="423"/>
                    </a:lnTo>
                    <a:lnTo>
                      <a:pt x="544" y="435"/>
                    </a:lnTo>
                    <a:lnTo>
                      <a:pt x="544" y="447"/>
                    </a:lnTo>
                    <a:lnTo>
                      <a:pt x="532" y="447"/>
                    </a:lnTo>
                    <a:lnTo>
                      <a:pt x="532" y="459"/>
                    </a:lnTo>
                    <a:lnTo>
                      <a:pt x="532" y="471"/>
                    </a:lnTo>
                    <a:lnTo>
                      <a:pt x="532" y="471"/>
                    </a:lnTo>
                    <a:lnTo>
                      <a:pt x="532" y="484"/>
                    </a:lnTo>
                    <a:lnTo>
                      <a:pt x="532" y="484"/>
                    </a:lnTo>
                    <a:lnTo>
                      <a:pt x="532" y="496"/>
                    </a:lnTo>
                    <a:lnTo>
                      <a:pt x="532" y="508"/>
                    </a:lnTo>
                    <a:lnTo>
                      <a:pt x="544" y="508"/>
                    </a:lnTo>
                    <a:lnTo>
                      <a:pt x="544" y="520"/>
                    </a:lnTo>
                    <a:lnTo>
                      <a:pt x="544" y="520"/>
                    </a:lnTo>
                    <a:lnTo>
                      <a:pt x="544" y="532"/>
                    </a:lnTo>
                    <a:lnTo>
                      <a:pt x="556" y="532"/>
                    </a:lnTo>
                    <a:lnTo>
                      <a:pt x="556" y="544"/>
                    </a:lnTo>
                    <a:lnTo>
                      <a:pt x="556" y="556"/>
                    </a:lnTo>
                    <a:lnTo>
                      <a:pt x="556" y="568"/>
                    </a:lnTo>
                    <a:lnTo>
                      <a:pt x="556" y="580"/>
                    </a:lnTo>
                    <a:lnTo>
                      <a:pt x="568" y="592"/>
                    </a:lnTo>
                    <a:lnTo>
                      <a:pt x="568" y="604"/>
                    </a:lnTo>
                    <a:lnTo>
                      <a:pt x="568" y="616"/>
                    </a:lnTo>
                    <a:lnTo>
                      <a:pt x="568" y="616"/>
                    </a:lnTo>
                    <a:lnTo>
                      <a:pt x="556" y="641"/>
                    </a:lnTo>
                    <a:lnTo>
                      <a:pt x="556" y="653"/>
                    </a:lnTo>
                    <a:lnTo>
                      <a:pt x="556" y="665"/>
                    </a:lnTo>
                    <a:lnTo>
                      <a:pt x="556" y="677"/>
                    </a:lnTo>
                    <a:lnTo>
                      <a:pt x="544" y="677"/>
                    </a:lnTo>
                    <a:lnTo>
                      <a:pt x="544" y="689"/>
                    </a:lnTo>
                    <a:lnTo>
                      <a:pt x="544" y="689"/>
                    </a:lnTo>
                    <a:lnTo>
                      <a:pt x="532" y="701"/>
                    </a:lnTo>
                    <a:lnTo>
                      <a:pt x="532" y="701"/>
                    </a:lnTo>
                    <a:lnTo>
                      <a:pt x="532" y="701"/>
                    </a:lnTo>
                    <a:lnTo>
                      <a:pt x="520" y="713"/>
                    </a:lnTo>
                    <a:lnTo>
                      <a:pt x="520" y="713"/>
                    </a:lnTo>
                    <a:lnTo>
                      <a:pt x="520" y="713"/>
                    </a:lnTo>
                    <a:lnTo>
                      <a:pt x="508" y="713"/>
                    </a:lnTo>
                    <a:lnTo>
                      <a:pt x="508" y="713"/>
                    </a:lnTo>
                    <a:lnTo>
                      <a:pt x="496" y="713"/>
                    </a:lnTo>
                    <a:lnTo>
                      <a:pt x="484" y="725"/>
                    </a:lnTo>
                    <a:lnTo>
                      <a:pt x="484" y="725"/>
                    </a:lnTo>
                    <a:lnTo>
                      <a:pt x="472" y="737"/>
                    </a:lnTo>
                    <a:lnTo>
                      <a:pt x="472" y="737"/>
                    </a:lnTo>
                    <a:lnTo>
                      <a:pt x="460" y="749"/>
                    </a:lnTo>
                    <a:lnTo>
                      <a:pt x="460" y="749"/>
                    </a:lnTo>
                    <a:lnTo>
                      <a:pt x="448" y="762"/>
                    </a:lnTo>
                    <a:lnTo>
                      <a:pt x="448" y="774"/>
                    </a:lnTo>
                    <a:lnTo>
                      <a:pt x="448" y="786"/>
                    </a:lnTo>
                    <a:lnTo>
                      <a:pt x="435" y="798"/>
                    </a:lnTo>
                    <a:lnTo>
                      <a:pt x="435" y="798"/>
                    </a:lnTo>
                    <a:lnTo>
                      <a:pt x="435" y="822"/>
                    </a:lnTo>
                    <a:lnTo>
                      <a:pt x="435" y="834"/>
                    </a:lnTo>
                    <a:lnTo>
                      <a:pt x="435" y="846"/>
                    </a:lnTo>
                    <a:lnTo>
                      <a:pt x="435" y="846"/>
                    </a:lnTo>
                    <a:lnTo>
                      <a:pt x="435" y="858"/>
                    </a:lnTo>
                    <a:lnTo>
                      <a:pt x="435" y="870"/>
                    </a:lnTo>
                    <a:lnTo>
                      <a:pt x="423" y="870"/>
                    </a:lnTo>
                    <a:lnTo>
                      <a:pt x="423" y="882"/>
                    </a:lnTo>
                    <a:lnTo>
                      <a:pt x="423" y="882"/>
                    </a:lnTo>
                    <a:lnTo>
                      <a:pt x="423" y="894"/>
                    </a:lnTo>
                    <a:lnTo>
                      <a:pt x="423" y="894"/>
                    </a:lnTo>
                    <a:lnTo>
                      <a:pt x="411" y="907"/>
                    </a:lnTo>
                    <a:lnTo>
                      <a:pt x="411" y="907"/>
                    </a:lnTo>
                    <a:lnTo>
                      <a:pt x="411" y="907"/>
                    </a:lnTo>
                    <a:lnTo>
                      <a:pt x="399" y="919"/>
                    </a:lnTo>
                    <a:lnTo>
                      <a:pt x="399" y="919"/>
                    </a:lnTo>
                    <a:lnTo>
                      <a:pt x="387" y="919"/>
                    </a:lnTo>
                    <a:lnTo>
                      <a:pt x="387" y="919"/>
                    </a:lnTo>
                    <a:lnTo>
                      <a:pt x="387" y="919"/>
                    </a:lnTo>
                    <a:lnTo>
                      <a:pt x="387" y="919"/>
                    </a:lnTo>
                    <a:lnTo>
                      <a:pt x="375" y="919"/>
                    </a:lnTo>
                    <a:lnTo>
                      <a:pt x="375" y="919"/>
                    </a:lnTo>
                    <a:lnTo>
                      <a:pt x="375" y="919"/>
                    </a:lnTo>
                    <a:lnTo>
                      <a:pt x="363" y="919"/>
                    </a:lnTo>
                    <a:lnTo>
                      <a:pt x="363" y="907"/>
                    </a:lnTo>
                    <a:lnTo>
                      <a:pt x="351" y="907"/>
                    </a:lnTo>
                    <a:lnTo>
                      <a:pt x="351" y="907"/>
                    </a:lnTo>
                    <a:lnTo>
                      <a:pt x="351" y="894"/>
                    </a:lnTo>
                    <a:lnTo>
                      <a:pt x="351" y="894"/>
                    </a:lnTo>
                    <a:lnTo>
                      <a:pt x="351" y="894"/>
                    </a:lnTo>
                    <a:lnTo>
                      <a:pt x="339" y="882"/>
                    </a:lnTo>
                    <a:lnTo>
                      <a:pt x="339" y="882"/>
                    </a:lnTo>
                    <a:lnTo>
                      <a:pt x="339" y="870"/>
                    </a:lnTo>
                    <a:lnTo>
                      <a:pt x="339" y="858"/>
                    </a:lnTo>
                    <a:lnTo>
                      <a:pt x="339" y="858"/>
                    </a:lnTo>
                    <a:lnTo>
                      <a:pt x="339" y="858"/>
                    </a:lnTo>
                    <a:lnTo>
                      <a:pt x="327" y="846"/>
                    </a:lnTo>
                    <a:lnTo>
                      <a:pt x="327" y="846"/>
                    </a:lnTo>
                    <a:lnTo>
                      <a:pt x="327" y="846"/>
                    </a:lnTo>
                    <a:lnTo>
                      <a:pt x="315" y="834"/>
                    </a:lnTo>
                    <a:lnTo>
                      <a:pt x="315" y="834"/>
                    </a:lnTo>
                    <a:lnTo>
                      <a:pt x="315" y="834"/>
                    </a:lnTo>
                    <a:lnTo>
                      <a:pt x="315" y="834"/>
                    </a:lnTo>
                    <a:lnTo>
                      <a:pt x="303" y="834"/>
                    </a:lnTo>
                    <a:lnTo>
                      <a:pt x="303" y="834"/>
                    </a:lnTo>
                    <a:lnTo>
                      <a:pt x="290" y="834"/>
                    </a:lnTo>
                    <a:lnTo>
                      <a:pt x="290" y="846"/>
                    </a:lnTo>
                    <a:lnTo>
                      <a:pt x="290" y="846"/>
                    </a:lnTo>
                    <a:lnTo>
                      <a:pt x="278" y="846"/>
                    </a:lnTo>
                    <a:lnTo>
                      <a:pt x="266" y="858"/>
                    </a:lnTo>
                    <a:lnTo>
                      <a:pt x="266" y="858"/>
                    </a:lnTo>
                    <a:lnTo>
                      <a:pt x="254" y="858"/>
                    </a:lnTo>
                    <a:lnTo>
                      <a:pt x="254" y="858"/>
                    </a:lnTo>
                    <a:lnTo>
                      <a:pt x="242" y="858"/>
                    </a:lnTo>
                    <a:lnTo>
                      <a:pt x="242" y="858"/>
                    </a:lnTo>
                    <a:lnTo>
                      <a:pt x="230" y="858"/>
                    </a:lnTo>
                    <a:lnTo>
                      <a:pt x="230" y="858"/>
                    </a:lnTo>
                    <a:lnTo>
                      <a:pt x="218" y="846"/>
                    </a:lnTo>
                    <a:lnTo>
                      <a:pt x="218" y="846"/>
                    </a:lnTo>
                    <a:lnTo>
                      <a:pt x="206" y="846"/>
                    </a:lnTo>
                    <a:lnTo>
                      <a:pt x="206" y="834"/>
                    </a:lnTo>
                    <a:lnTo>
                      <a:pt x="206" y="834"/>
                    </a:lnTo>
                    <a:lnTo>
                      <a:pt x="194" y="822"/>
                    </a:lnTo>
                    <a:lnTo>
                      <a:pt x="194" y="810"/>
                    </a:lnTo>
                    <a:lnTo>
                      <a:pt x="194" y="810"/>
                    </a:lnTo>
                    <a:lnTo>
                      <a:pt x="194" y="798"/>
                    </a:lnTo>
                    <a:lnTo>
                      <a:pt x="182" y="786"/>
                    </a:lnTo>
                    <a:lnTo>
                      <a:pt x="182" y="786"/>
                    </a:lnTo>
                    <a:lnTo>
                      <a:pt x="170" y="774"/>
                    </a:lnTo>
                    <a:lnTo>
                      <a:pt x="170" y="774"/>
                    </a:lnTo>
                    <a:lnTo>
                      <a:pt x="170" y="762"/>
                    </a:lnTo>
                    <a:lnTo>
                      <a:pt x="158" y="762"/>
                    </a:lnTo>
                    <a:lnTo>
                      <a:pt x="158" y="762"/>
                    </a:lnTo>
                    <a:lnTo>
                      <a:pt x="145" y="762"/>
                    </a:lnTo>
                    <a:lnTo>
                      <a:pt x="145" y="749"/>
                    </a:lnTo>
                    <a:lnTo>
                      <a:pt x="133" y="762"/>
                    </a:lnTo>
                    <a:lnTo>
                      <a:pt x="133" y="762"/>
                    </a:lnTo>
                    <a:lnTo>
                      <a:pt x="121" y="762"/>
                    </a:lnTo>
                    <a:lnTo>
                      <a:pt x="121" y="762"/>
                    </a:lnTo>
                    <a:lnTo>
                      <a:pt x="109" y="762"/>
                    </a:lnTo>
                    <a:close/>
                  </a:path>
                </a:pathLst>
              </a:custGeom>
              <a:solidFill>
                <a:schemeClr val="folHlink"/>
              </a:solidFill>
              <a:ln w="19050" cap="rnd">
                <a:solidFill>
                  <a:srgbClr val="000000"/>
                </a:solidFill>
                <a:prstDash val="solid"/>
                <a:round/>
                <a:headEnd/>
                <a:tailEnd/>
              </a:ln>
            </p:spPr>
            <p:txBody>
              <a:bodyPr/>
              <a:lstStyle/>
              <a:p>
                <a:endParaRPr lang="en-US"/>
              </a:p>
            </p:txBody>
          </p:sp>
        </p:grpSp>
        <p:sp>
          <p:nvSpPr>
            <p:cNvPr id="147477" name="Rectangle 3093"/>
            <p:cNvSpPr>
              <a:spLocks noChangeArrowheads="1"/>
            </p:cNvSpPr>
            <p:nvPr/>
          </p:nvSpPr>
          <p:spPr bwMode="auto">
            <a:xfrm>
              <a:off x="4532" y="1965"/>
              <a:ext cx="507" cy="290"/>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47478" name="Rectangle 3094"/>
            <p:cNvSpPr>
              <a:spLocks noChangeArrowheads="1"/>
            </p:cNvSpPr>
            <p:nvPr/>
          </p:nvSpPr>
          <p:spPr bwMode="auto">
            <a:xfrm>
              <a:off x="4689" y="2001"/>
              <a:ext cx="251" cy="11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a:r>
                <a:rPr lang="en-GB" sz="1200" b="1">
                  <a:solidFill>
                    <a:srgbClr val="FFFFFF"/>
                  </a:solidFill>
                </a:rPr>
                <a:t>ISP B</a:t>
              </a:r>
              <a:endParaRPr lang="en-GB" sz="2400">
                <a:solidFill>
                  <a:schemeClr val="tx1"/>
                </a:solidFill>
              </a:endParaRPr>
            </a:p>
          </p:txBody>
        </p:sp>
        <p:sp>
          <p:nvSpPr>
            <p:cNvPr id="147479" name="Rectangle 3095"/>
            <p:cNvSpPr>
              <a:spLocks noChangeArrowheads="1"/>
            </p:cNvSpPr>
            <p:nvPr/>
          </p:nvSpPr>
          <p:spPr bwMode="auto">
            <a:xfrm>
              <a:off x="4592" y="2122"/>
              <a:ext cx="378" cy="115"/>
            </a:xfrm>
            <a:prstGeom prst="rect">
              <a:avLst/>
            </a:prstGeom>
            <a:solidFill>
              <a:schemeClr val="folHlink"/>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a:r>
                <a:rPr lang="en-GB" sz="1200" b="1">
                  <a:solidFill>
                    <a:srgbClr val="FFFFFF"/>
                  </a:solidFill>
                </a:rPr>
                <a:t>Network</a:t>
              </a:r>
              <a:endParaRPr lang="en-GB" sz="2400">
                <a:solidFill>
                  <a:schemeClr val="tx1"/>
                </a:solidFill>
              </a:endParaRPr>
            </a:p>
          </p:txBody>
        </p:sp>
      </p:grpSp>
      <p:sp>
        <p:nvSpPr>
          <p:cNvPr id="147480" name="Line 3096"/>
          <p:cNvSpPr>
            <a:spLocks noChangeShapeType="1"/>
          </p:cNvSpPr>
          <p:nvPr/>
        </p:nvSpPr>
        <p:spPr bwMode="auto">
          <a:xfrm flipH="1">
            <a:off x="4343400" y="2795588"/>
            <a:ext cx="2057400" cy="160020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sp>
        <p:nvSpPr>
          <p:cNvPr id="147481" name="Line 3097"/>
          <p:cNvSpPr>
            <a:spLocks noChangeShapeType="1"/>
          </p:cNvSpPr>
          <p:nvPr/>
        </p:nvSpPr>
        <p:spPr bwMode="auto">
          <a:xfrm flipH="1">
            <a:off x="4343400" y="4243388"/>
            <a:ext cx="2057400" cy="152400"/>
          </a:xfrm>
          <a:prstGeom prst="line">
            <a:avLst/>
          </a:prstGeom>
          <a:noFill/>
          <a:ln w="2857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pic>
        <p:nvPicPr>
          <p:cNvPr id="147482" name="Picture 3098" descr="NonCust_Corp"/>
          <p:cNvPicPr>
            <a:picLocks noChangeAspect="1" noChangeArrowheads="1"/>
          </p:cNvPicPr>
          <p:nvPr/>
        </p:nvPicPr>
        <p:blipFill>
          <a:blip r:embed="rId5">
            <a:extLst>
              <a:ext uri="{28A0092B-C50C-407E-A947-70E740481C1C}">
                <a14:useLocalDpi xmlns:a14="http://schemas.microsoft.com/office/drawing/2010/main" val="0"/>
              </a:ext>
            </a:extLst>
          </a:blip>
          <a:srcRect l="4001" t="88266" r="73599" b="5333"/>
          <a:stretch>
            <a:fillRect/>
          </a:stretch>
        </p:blipFill>
        <p:spPr bwMode="auto">
          <a:xfrm>
            <a:off x="762000" y="6159500"/>
            <a:ext cx="2133600" cy="457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031B42FB-625F-564E-850F-047C251C1051}" type="slidenum">
              <a:rPr lang="en-US"/>
              <a:pPr/>
              <a:t>29</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53954" name="Rectangle 2"/>
          <p:cNvSpPr>
            <a:spLocks noGrp="1" noChangeArrowheads="1"/>
          </p:cNvSpPr>
          <p:nvPr>
            <p:ph type="title"/>
          </p:nvPr>
        </p:nvSpPr>
        <p:spPr/>
        <p:txBody>
          <a:bodyPr/>
          <a:lstStyle/>
          <a:p>
            <a:r>
              <a:rPr lang="en-US" sz="1600" dirty="0"/>
              <a:t>Proposed Wireless Network Design</a:t>
            </a:r>
          </a:p>
        </p:txBody>
      </p:sp>
      <p:sp>
        <p:nvSpPr>
          <p:cNvPr id="253955" name="Rectangle 3"/>
          <p:cNvSpPr>
            <a:spLocks noGrp="1" noChangeArrowheads="1"/>
          </p:cNvSpPr>
          <p:nvPr>
            <p:ph type="body" idx="1"/>
          </p:nvPr>
        </p:nvSpPr>
        <p:spPr>
          <a:xfrm>
            <a:off x="252413" y="1304925"/>
            <a:ext cx="8623300" cy="4525963"/>
          </a:xfrm>
        </p:spPr>
        <p:txBody>
          <a:bodyPr/>
          <a:lstStyle/>
          <a:p>
            <a:pPr>
              <a:lnSpc>
                <a:spcPct val="80000"/>
              </a:lnSpc>
            </a:pPr>
            <a:r>
              <a:rPr lang="en-US" sz="2000" b="0"/>
              <a:t>Level 3 Metro Team has completed evaluation on various fixed wireless technologies for the metro region. These wireless technologies will enhance the capabilities and reach of the current network topology. In addition to penetrating current customer base and entering new markets for DIA and Ethernet Transport services. </a:t>
            </a:r>
          </a:p>
          <a:p>
            <a:pPr>
              <a:lnSpc>
                <a:spcPct val="80000"/>
              </a:lnSpc>
            </a:pPr>
            <a:endParaRPr lang="en-US" sz="2000" b="0"/>
          </a:p>
          <a:p>
            <a:pPr>
              <a:lnSpc>
                <a:spcPct val="80000"/>
              </a:lnSpc>
            </a:pPr>
            <a:r>
              <a:rPr lang="en-US" sz="2000" b="0"/>
              <a:t>The fixed wireless strategic initiative will enable the following: </a:t>
            </a:r>
          </a:p>
          <a:p>
            <a:pPr>
              <a:lnSpc>
                <a:spcPct val="80000"/>
              </a:lnSpc>
            </a:pPr>
            <a:endParaRPr lang="en-US" sz="2000" b="0"/>
          </a:p>
          <a:p>
            <a:pPr lvl="1">
              <a:lnSpc>
                <a:spcPct val="80000"/>
              </a:lnSpc>
            </a:pPr>
            <a:r>
              <a:rPr lang="en-US" sz="1800" b="0"/>
              <a:t>Increase Network Traffic</a:t>
            </a:r>
          </a:p>
          <a:p>
            <a:pPr lvl="1">
              <a:lnSpc>
                <a:spcPct val="80000"/>
              </a:lnSpc>
            </a:pPr>
            <a:r>
              <a:rPr lang="en-US" sz="1800" b="0"/>
              <a:t>Speed to Market</a:t>
            </a:r>
          </a:p>
          <a:p>
            <a:pPr lvl="1">
              <a:lnSpc>
                <a:spcPct val="80000"/>
              </a:lnSpc>
            </a:pPr>
            <a:r>
              <a:rPr lang="en-US" sz="1800" b="0"/>
              <a:t>Further penetration into various segments</a:t>
            </a:r>
          </a:p>
          <a:p>
            <a:pPr lvl="2">
              <a:lnSpc>
                <a:spcPct val="80000"/>
              </a:lnSpc>
            </a:pPr>
            <a:r>
              <a:rPr lang="en-US" sz="1800"/>
              <a:t>MDU</a:t>
            </a:r>
            <a:r>
              <a:rPr lang="ja-JP" altLang="en-US" sz="1800">
                <a:latin typeface="Arial"/>
              </a:rPr>
              <a:t>’</a:t>
            </a:r>
            <a:r>
              <a:rPr lang="en-US" sz="1800"/>
              <a:t>s</a:t>
            </a:r>
          </a:p>
          <a:p>
            <a:pPr lvl="2">
              <a:lnSpc>
                <a:spcPct val="80000"/>
              </a:lnSpc>
            </a:pPr>
            <a:r>
              <a:rPr lang="en-US" sz="1800"/>
              <a:t>Enterprise</a:t>
            </a:r>
          </a:p>
          <a:p>
            <a:pPr lvl="2">
              <a:lnSpc>
                <a:spcPct val="80000"/>
              </a:lnSpc>
            </a:pPr>
            <a:r>
              <a:rPr lang="en-US" sz="1800"/>
              <a:t>Municipalities </a:t>
            </a:r>
          </a:p>
          <a:p>
            <a:pPr lvl="2">
              <a:lnSpc>
                <a:spcPct val="80000"/>
              </a:lnSpc>
            </a:pPr>
            <a:r>
              <a:rPr lang="en-US" sz="1800"/>
              <a:t>Government agencies</a:t>
            </a:r>
          </a:p>
          <a:p>
            <a:pPr lvl="1">
              <a:lnSpc>
                <a:spcPct val="80000"/>
              </a:lnSpc>
            </a:pPr>
            <a:r>
              <a:rPr lang="en-US" sz="1800" b="0"/>
              <a:t>Fill a gap for last mile transport between bonded T1</a:t>
            </a:r>
            <a:r>
              <a:rPr lang="ja-JP" altLang="en-US" sz="1800" b="0">
                <a:latin typeface="Arial"/>
              </a:rPr>
              <a:t>’</a:t>
            </a:r>
            <a:r>
              <a:rPr lang="en-US" sz="1800" b="0"/>
              <a:t>s and oc-3 loops</a:t>
            </a:r>
          </a:p>
        </p:txBody>
      </p:sp>
    </p:spTree>
  </p:cSld>
  <p:clrMapOvr>
    <a:masterClrMapping/>
  </p:clrMapOvr>
  <p:transition xmlns:p14="http://schemas.microsoft.com/office/powerpoint/2010/mai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BCAB12AA-C722-5542-B50A-8F5351AD802D}" type="slidenum">
              <a:rPr lang="en-US"/>
              <a:pPr/>
              <a:t>30</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56002" name="Rectangle 2"/>
          <p:cNvSpPr>
            <a:spLocks noGrp="1" noChangeArrowheads="1"/>
          </p:cNvSpPr>
          <p:nvPr>
            <p:ph type="title"/>
          </p:nvPr>
        </p:nvSpPr>
        <p:spPr/>
        <p:txBody>
          <a:bodyPr/>
          <a:lstStyle/>
          <a:p>
            <a:r>
              <a:rPr lang="en-US" sz="1600" dirty="0"/>
              <a:t>Metro Site Scope </a:t>
            </a:r>
          </a:p>
        </p:txBody>
      </p:sp>
      <p:sp>
        <p:nvSpPr>
          <p:cNvPr id="256003" name="Rectangle 3"/>
          <p:cNvSpPr>
            <a:spLocks noGrp="1" noChangeArrowheads="1"/>
          </p:cNvSpPr>
          <p:nvPr>
            <p:ph type="body" idx="1"/>
          </p:nvPr>
        </p:nvSpPr>
        <p:spPr/>
        <p:txBody>
          <a:bodyPr/>
          <a:lstStyle/>
          <a:p>
            <a:pPr>
              <a:lnSpc>
                <a:spcPct val="80000"/>
              </a:lnSpc>
            </a:pPr>
            <a:r>
              <a:rPr lang="en-US" sz="1400"/>
              <a:t>The architecture of the metro wireless network will be many interconnected rings forming a high speed wireless back bone.</a:t>
            </a:r>
          </a:p>
          <a:p>
            <a:pPr>
              <a:lnSpc>
                <a:spcPct val="80000"/>
              </a:lnSpc>
            </a:pPr>
            <a:r>
              <a:rPr lang="en-US" sz="1400"/>
              <a:t>	</a:t>
            </a:r>
          </a:p>
          <a:p>
            <a:pPr>
              <a:lnSpc>
                <a:spcPct val="80000"/>
              </a:lnSpc>
            </a:pPr>
            <a:r>
              <a:rPr lang="en-US" sz="900"/>
              <a:t>	</a:t>
            </a:r>
            <a:r>
              <a:rPr lang="en-US" sz="1000"/>
              <a:t>Each site will have 3 PtMP Alvarion BreezeAccess VL, each covering 120 degrees with 38 Mbit of capacity</a:t>
            </a:r>
          </a:p>
          <a:p>
            <a:pPr lvl="2">
              <a:lnSpc>
                <a:spcPct val="80000"/>
              </a:lnSpc>
            </a:pPr>
            <a:r>
              <a:rPr lang="en-US" sz="1000" b="1"/>
              <a:t>The point to multi-point radios will only serve customers up to 7-10 Mbit/s</a:t>
            </a:r>
          </a:p>
          <a:p>
            <a:pPr>
              <a:lnSpc>
                <a:spcPct val="80000"/>
              </a:lnSpc>
            </a:pPr>
            <a:r>
              <a:rPr lang="en-US" sz="1000"/>
              <a:t>	</a:t>
            </a:r>
          </a:p>
          <a:p>
            <a:pPr>
              <a:lnSpc>
                <a:spcPct val="80000"/>
              </a:lnSpc>
            </a:pPr>
            <a:r>
              <a:rPr lang="en-US" sz="1000"/>
              <a:t>	Each Site PtMP location can scale to: </a:t>
            </a:r>
          </a:p>
          <a:p>
            <a:pPr lvl="2">
              <a:lnSpc>
                <a:spcPct val="80000"/>
              </a:lnSpc>
            </a:pPr>
            <a:r>
              <a:rPr lang="en-US" sz="1000" b="1"/>
              <a:t>5 meg circuits – committed </a:t>
            </a:r>
          </a:p>
          <a:p>
            <a:pPr lvl="2">
              <a:lnSpc>
                <a:spcPct val="80000"/>
              </a:lnSpc>
            </a:pPr>
            <a:r>
              <a:rPr lang="en-US" sz="1000" b="1"/>
              <a:t>2x over subscription </a:t>
            </a:r>
          </a:p>
          <a:p>
            <a:pPr lvl="2">
              <a:lnSpc>
                <a:spcPct val="80000"/>
              </a:lnSpc>
            </a:pPr>
            <a:r>
              <a:rPr lang="en-US" sz="1000" b="1"/>
              <a:t>Each location : total of  16 per cell (3 cell per site) total of 48  customers</a:t>
            </a:r>
          </a:p>
          <a:p>
            <a:pPr>
              <a:lnSpc>
                <a:spcPct val="80000"/>
              </a:lnSpc>
            </a:pPr>
            <a:endParaRPr lang="en-US" sz="1000"/>
          </a:p>
          <a:p>
            <a:pPr>
              <a:lnSpc>
                <a:spcPct val="80000"/>
              </a:lnSpc>
            </a:pPr>
            <a:r>
              <a:rPr lang="en-US" sz="1000"/>
              <a:t>	Higher bandwidth customers will receive full duplex PtP licensed radio links from our POP sites</a:t>
            </a:r>
          </a:p>
          <a:p>
            <a:pPr lvl="2">
              <a:lnSpc>
                <a:spcPct val="80000"/>
              </a:lnSpc>
            </a:pPr>
            <a:r>
              <a:rPr lang="en-US" sz="1000" b="1"/>
              <a:t>These licensed radios provide a dedicated full duplex circuit to the end customer</a:t>
            </a:r>
          </a:p>
          <a:p>
            <a:pPr lvl="2">
              <a:lnSpc>
                <a:spcPct val="80000"/>
              </a:lnSpc>
            </a:pPr>
            <a:r>
              <a:rPr lang="en-US" sz="1000" b="1"/>
              <a:t>No limit to the amount of customers served by licensed links on each location</a:t>
            </a:r>
          </a:p>
          <a:p>
            <a:pPr lvl="2">
              <a:lnSpc>
                <a:spcPct val="80000"/>
              </a:lnSpc>
            </a:pPr>
            <a:r>
              <a:rPr lang="en-US" sz="1000" b="1"/>
              <a:t>Leverage the existing licenses that Telcove owns</a:t>
            </a:r>
          </a:p>
          <a:p>
            <a:pPr lvl="2">
              <a:lnSpc>
                <a:spcPct val="80000"/>
              </a:lnSpc>
              <a:buFont typeface="Arial" charset="0"/>
              <a:buNone/>
            </a:pPr>
            <a:endParaRPr lang="en-US" sz="1000" b="1"/>
          </a:p>
          <a:p>
            <a:pPr lvl="1">
              <a:lnSpc>
                <a:spcPct val="80000"/>
              </a:lnSpc>
            </a:pPr>
            <a:endParaRPr lang="en-US" sz="1000"/>
          </a:p>
          <a:p>
            <a:pPr>
              <a:lnSpc>
                <a:spcPct val="80000"/>
              </a:lnSpc>
            </a:pPr>
            <a:r>
              <a:rPr lang="en-US" sz="1200"/>
              <a:t>Point to Multi-Point </a:t>
            </a:r>
          </a:p>
          <a:p>
            <a:pPr lvl="1">
              <a:lnSpc>
                <a:spcPct val="80000"/>
              </a:lnSpc>
            </a:pPr>
            <a:r>
              <a:rPr lang="en-US" sz="1000"/>
              <a:t>Half-Duplex</a:t>
            </a:r>
          </a:p>
          <a:p>
            <a:pPr lvl="1">
              <a:lnSpc>
                <a:spcPct val="80000"/>
              </a:lnSpc>
            </a:pPr>
            <a:r>
              <a:rPr lang="en-US" sz="1000"/>
              <a:t>Unlicensed </a:t>
            </a:r>
          </a:p>
          <a:p>
            <a:pPr lvl="1">
              <a:lnSpc>
                <a:spcPct val="80000"/>
              </a:lnSpc>
            </a:pPr>
            <a:r>
              <a:rPr lang="en-US" sz="1000"/>
              <a:t>Possible use of Telcove licensed MMDS spectrum</a:t>
            </a:r>
          </a:p>
          <a:p>
            <a:pPr>
              <a:lnSpc>
                <a:spcPct val="80000"/>
              </a:lnSpc>
            </a:pPr>
            <a:r>
              <a:rPr lang="en-US" sz="900"/>
              <a:t>		</a:t>
            </a:r>
          </a:p>
          <a:p>
            <a:pPr>
              <a:lnSpc>
                <a:spcPct val="80000"/>
              </a:lnSpc>
            </a:pPr>
            <a:r>
              <a:rPr lang="en-US" sz="1200"/>
              <a:t>Point to Point	</a:t>
            </a:r>
          </a:p>
          <a:p>
            <a:pPr lvl="1">
              <a:lnSpc>
                <a:spcPct val="80000"/>
              </a:lnSpc>
            </a:pPr>
            <a:r>
              <a:rPr lang="en-US" sz="1000"/>
              <a:t>Licensed </a:t>
            </a:r>
          </a:p>
          <a:p>
            <a:pPr lvl="1">
              <a:lnSpc>
                <a:spcPct val="80000"/>
              </a:lnSpc>
            </a:pPr>
            <a:r>
              <a:rPr lang="en-US" sz="1000"/>
              <a:t>Full Duplex </a:t>
            </a:r>
          </a:p>
          <a:p>
            <a:pPr lvl="1">
              <a:lnSpc>
                <a:spcPct val="80000"/>
              </a:lnSpc>
            </a:pPr>
            <a:r>
              <a:rPr lang="en-US" sz="1000"/>
              <a:t>Preferred Band: 18 GHz for medium range hops</a:t>
            </a:r>
          </a:p>
          <a:p>
            <a:pPr lvl="1">
              <a:lnSpc>
                <a:spcPct val="80000"/>
              </a:lnSpc>
            </a:pPr>
            <a:r>
              <a:rPr lang="en-US" sz="1000"/>
              <a:t>Short hop band 38 GHz, 1-3 mile range</a:t>
            </a:r>
          </a:p>
          <a:p>
            <a:pPr>
              <a:lnSpc>
                <a:spcPct val="80000"/>
              </a:lnSpc>
            </a:pPr>
            <a:endParaRPr lang="en-US" sz="900"/>
          </a:p>
        </p:txBody>
      </p:sp>
    </p:spTree>
  </p:cSld>
  <p:clrMapOvr>
    <a:masterClrMapping/>
  </p:clrMapOvr>
  <p:transition xmlns:p14="http://schemas.microsoft.com/office/powerpoint/2010/mai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C137A248-0341-3048-8643-2CDB509CA1D2}" type="slidenum">
              <a:rPr lang="en-US"/>
              <a:pPr/>
              <a:t>31</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40642" name="Rectangle 2"/>
          <p:cNvSpPr>
            <a:spLocks noGrp="1" noChangeArrowheads="1"/>
          </p:cNvSpPr>
          <p:nvPr>
            <p:ph type="title"/>
          </p:nvPr>
        </p:nvSpPr>
        <p:spPr/>
        <p:txBody>
          <a:bodyPr/>
          <a:lstStyle/>
          <a:p>
            <a:r>
              <a:rPr lang="en-US" sz="1600" dirty="0"/>
              <a:t>Alvarion Metro Site Diagram </a:t>
            </a:r>
          </a:p>
        </p:txBody>
      </p:sp>
      <p:pic>
        <p:nvPicPr>
          <p:cNvPr id="240643" name="Picture 3" descr="Roof top diagram"/>
          <p:cNvPicPr>
            <a:picLocks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668338" y="1304925"/>
            <a:ext cx="7754937" cy="4525963"/>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808080">
                      <a:alpha val="74998"/>
                    </a:srgbClr>
                  </a:outerShdw>
                </a:effectLst>
              </a14:hiddenEffects>
            </a:ext>
          </a:extLst>
        </p:spPr>
      </p:pic>
    </p:spTree>
  </p:cSld>
  <p:clrMapOvr>
    <a:masterClrMapping/>
  </p:clrMapOvr>
  <p:transition xmlns:p14="http://schemas.microsoft.com/office/powerpoint/2010/mai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Slide Number Placeholder 5"/>
          <p:cNvSpPr>
            <a:spLocks noGrp="1"/>
          </p:cNvSpPr>
          <p:nvPr>
            <p:ph type="sldNum" sz="quarter" idx="11"/>
          </p:nvPr>
        </p:nvSpPr>
        <p:spPr/>
        <p:txBody>
          <a:bodyPr/>
          <a:lstStyle/>
          <a:p>
            <a:fld id="{C23D7F84-BE5D-2347-B854-1CF75990774A}" type="slidenum">
              <a:rPr lang="en-US"/>
              <a:pPr/>
              <a:t>32</a:t>
            </a:fld>
            <a:endParaRPr lang="en-US"/>
          </a:p>
        </p:txBody>
      </p:sp>
      <p:sp>
        <p:nvSpPr>
          <p:cNvPr id="51"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54978" name="Rectangle 2"/>
          <p:cNvSpPr>
            <a:spLocks noGrp="1" noChangeArrowheads="1"/>
          </p:cNvSpPr>
          <p:nvPr>
            <p:ph type="title"/>
          </p:nvPr>
        </p:nvSpPr>
        <p:spPr/>
        <p:txBody>
          <a:bodyPr/>
          <a:lstStyle/>
          <a:p>
            <a:r>
              <a:rPr lang="en-US" sz="1600" dirty="0"/>
              <a:t>Proposed Wireless Network Design</a:t>
            </a:r>
          </a:p>
        </p:txBody>
      </p:sp>
      <p:graphicFrame>
        <p:nvGraphicFramePr>
          <p:cNvPr id="255181" name="Group 205"/>
          <p:cNvGraphicFramePr>
            <a:graphicFrameLocks noGrp="1"/>
          </p:cNvGraphicFramePr>
          <p:nvPr>
            <p:ph sz="half" idx="1"/>
          </p:nvPr>
        </p:nvGraphicFramePr>
        <p:xfrm>
          <a:off x="2935288" y="1697038"/>
          <a:ext cx="4038600" cy="2438400"/>
        </p:xfrm>
        <a:graphic>
          <a:graphicData uri="http://schemas.openxmlformats.org/drawingml/2006/table">
            <a:tbl>
              <a:tblPr/>
              <a:tblGrid>
                <a:gridCol w="2771775"/>
                <a:gridCol w="1266825"/>
              </a:tblGrid>
              <a:tr h="2397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Cisco 7206 NPE-G1</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$15,000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812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Cisco 3560G-24TS</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$4,000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Ceragon Link</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$30,000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812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Alvarion Link</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$7,350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UPS</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$1,100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Rack</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$500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812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Tower</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$2,175</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Misc hardware</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$2,020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8125">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Labor Costs</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$2,880</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39713">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Total</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000" b="0" i="0" u="none" strike="noStrike" cap="none" normalizeH="0" baseline="0">
                          <a:ln>
                            <a:noFill/>
                          </a:ln>
                          <a:solidFill>
                            <a:schemeClr val="tx1"/>
                          </a:solidFill>
                          <a:effectLst/>
                          <a:latin typeface="Arial" charset="0"/>
                          <a:ea typeface="ＭＳ Ｐゴシック" charset="0"/>
                          <a:cs typeface="Arial" charset="0"/>
                        </a:rPr>
                        <a:t>$65,025</a:t>
                      </a:r>
                      <a:endParaRPr kumimoji="0" lang="en-US" sz="2400" b="0"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55129" name="Rectangle 153"/>
          <p:cNvSpPr>
            <a:spLocks noChangeArrowheads="1"/>
          </p:cNvSpPr>
          <p:nvPr/>
        </p:nvSpPr>
        <p:spPr bwMode="auto">
          <a:xfrm>
            <a:off x="2673350" y="762000"/>
            <a:ext cx="4052888"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a:solidFill>
                  <a:schemeClr val="tx1"/>
                </a:solidFill>
              </a:rPr>
              <a:t>Equipment Costs</a:t>
            </a:r>
          </a:p>
        </p:txBody>
      </p:sp>
      <p:graphicFrame>
        <p:nvGraphicFramePr>
          <p:cNvPr id="255184" name="Group 208"/>
          <p:cNvGraphicFramePr>
            <a:graphicFrameLocks noGrp="1"/>
          </p:cNvGraphicFramePr>
          <p:nvPr>
            <p:ph sz="half" idx="2"/>
          </p:nvPr>
        </p:nvGraphicFramePr>
        <p:xfrm>
          <a:off x="2881313" y="4935538"/>
          <a:ext cx="4205287" cy="304799"/>
        </p:xfrm>
        <a:graphic>
          <a:graphicData uri="http://schemas.openxmlformats.org/drawingml/2006/table">
            <a:tbl>
              <a:tblPr/>
              <a:tblGrid>
                <a:gridCol w="1744662"/>
                <a:gridCol w="1309688"/>
                <a:gridCol w="1150937"/>
              </a:tblGrid>
              <a:tr h="254000">
                <a:tc>
                  <a:txBody>
                    <a:bodyPr/>
                    <a:lstStyle/>
                    <a:p>
                      <a:pPr marL="0" marR="0" lvl="0" indent="0" algn="l"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rial" charset="0"/>
                          <a:ea typeface="ＭＳ Ｐゴシック" charset="0"/>
                          <a:cs typeface="Arial" charset="0"/>
                        </a:rPr>
                        <a:t>48 customers/site</a:t>
                      </a:r>
                      <a:endParaRPr kumimoji="0" lang="en-US" sz="1400" b="1"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rial" charset="0"/>
                          <a:ea typeface="ＭＳ Ｐゴシック" charset="0"/>
                          <a:cs typeface="Arial" charset="0"/>
                        </a:rPr>
                        <a:t>$600/MRC</a:t>
                      </a:r>
                      <a:endParaRPr kumimoji="0" lang="en-US" sz="1400" b="1"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r>
                        <a:rPr kumimoji="0" lang="en-US" sz="1400" b="1" i="0" u="none" strike="noStrike" cap="none" normalizeH="0" baseline="0">
                          <a:ln>
                            <a:noFill/>
                          </a:ln>
                          <a:solidFill>
                            <a:schemeClr val="tx1"/>
                          </a:solidFill>
                          <a:effectLst/>
                          <a:latin typeface="Arial" charset="0"/>
                          <a:ea typeface="ＭＳ Ｐゴシック" charset="0"/>
                          <a:cs typeface="Arial" charset="0"/>
                        </a:rPr>
                        <a:t>$28,800</a:t>
                      </a:r>
                      <a:endParaRPr kumimoji="0" lang="en-US" sz="1400" b="1" i="0" u="none" strike="noStrike" cap="none" normalizeH="0" baseline="0">
                        <a:ln>
                          <a:noFill/>
                        </a:ln>
                        <a:solidFill>
                          <a:schemeClr val="tx1"/>
                        </a:solidFill>
                        <a:effectLst/>
                        <a:latin typeface="Times" charset="0"/>
                        <a:ea typeface="ＭＳ Ｐゴシック" charset="0"/>
                      </a:endParaRPr>
                    </a:p>
                  </a:txBody>
                  <a:tcPr anchor="b"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255182" name="Rectangle 206"/>
          <p:cNvSpPr>
            <a:spLocks noChangeArrowheads="1"/>
          </p:cNvSpPr>
          <p:nvPr/>
        </p:nvSpPr>
        <p:spPr bwMode="auto">
          <a:xfrm>
            <a:off x="1655763" y="4416425"/>
            <a:ext cx="6477000" cy="33655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600">
                <a:solidFill>
                  <a:schemeClr val="tx1"/>
                </a:solidFill>
              </a:rPr>
              <a:t>Possibly monthly gross income based on 48 PtMP customers per site:</a:t>
            </a:r>
          </a:p>
        </p:txBody>
      </p:sp>
    </p:spTree>
  </p:cSld>
  <p:clrMapOvr>
    <a:masterClrMapping/>
  </p:clrMapOvr>
  <p:transition xmlns:p14="http://schemas.microsoft.com/office/powerpoint/2010/mai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F432106E-530C-2E45-BCEF-D3C6A80C2B4D}" type="slidenum">
              <a:rPr lang="en-US"/>
              <a:pPr/>
              <a:t>33</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66914" name="Rectangle 2"/>
          <p:cNvSpPr>
            <a:spLocks noGrp="1" noChangeArrowheads="1"/>
          </p:cNvSpPr>
          <p:nvPr>
            <p:ph type="title"/>
          </p:nvPr>
        </p:nvSpPr>
        <p:spPr/>
        <p:txBody>
          <a:bodyPr/>
          <a:lstStyle/>
          <a:p>
            <a:r>
              <a:rPr lang="en-US"/>
              <a:t>Next Steps- Point to Multipoint Wireless</a:t>
            </a:r>
          </a:p>
        </p:txBody>
      </p:sp>
      <p:sp>
        <p:nvSpPr>
          <p:cNvPr id="166915" name="Rectangle 3"/>
          <p:cNvSpPr>
            <a:spLocks noGrp="1" noChangeArrowheads="1"/>
          </p:cNvSpPr>
          <p:nvPr>
            <p:ph type="body" idx="1"/>
          </p:nvPr>
        </p:nvSpPr>
        <p:spPr>
          <a:xfrm>
            <a:off x="214313" y="889000"/>
            <a:ext cx="8534400" cy="5029200"/>
          </a:xfrm>
          <a:ln/>
        </p:spPr>
        <p:txBody>
          <a:bodyPr/>
          <a:lstStyle/>
          <a:p>
            <a:pPr>
              <a:lnSpc>
                <a:spcPct val="110000"/>
              </a:lnSpc>
            </a:pPr>
            <a:r>
              <a:rPr lang="en-US" sz="2400"/>
              <a:t>Evaluate Vendor Technologies </a:t>
            </a:r>
          </a:p>
          <a:p>
            <a:pPr lvl="1">
              <a:lnSpc>
                <a:spcPct val="110000"/>
              </a:lnSpc>
            </a:pPr>
            <a:r>
              <a:rPr lang="en-US" sz="2000"/>
              <a:t>Motorola </a:t>
            </a:r>
            <a:r>
              <a:rPr lang="en-US" sz="2000" i="1"/>
              <a:t>Canopy</a:t>
            </a:r>
            <a:r>
              <a:rPr lang="en-US" sz="2000"/>
              <a:t> (</a:t>
            </a:r>
            <a:r>
              <a:rPr lang="en-US" sz="2000">
                <a:hlinkClick r:id="rId3"/>
              </a:rPr>
              <a:t>www.motorola.com/canopy/</a:t>
            </a:r>
            <a:r>
              <a:rPr lang="en-US" sz="2000"/>
              <a:t>)</a:t>
            </a:r>
          </a:p>
          <a:p>
            <a:pPr lvl="2">
              <a:lnSpc>
                <a:spcPct val="110000"/>
              </a:lnSpc>
            </a:pPr>
            <a:r>
              <a:rPr lang="en-US" sz="2000"/>
              <a:t>Highest carrier-to-interference ratio </a:t>
            </a:r>
          </a:p>
          <a:p>
            <a:pPr lvl="2">
              <a:lnSpc>
                <a:spcPct val="110000"/>
              </a:lnSpc>
            </a:pPr>
            <a:r>
              <a:rPr lang="en-US" sz="2000"/>
              <a:t>North American Market leader</a:t>
            </a:r>
          </a:p>
          <a:p>
            <a:pPr lvl="2">
              <a:lnSpc>
                <a:spcPct val="110000"/>
              </a:lnSpc>
            </a:pPr>
            <a:r>
              <a:rPr lang="en-US" sz="2000"/>
              <a:t>Low start up costs </a:t>
            </a:r>
          </a:p>
          <a:p>
            <a:pPr lvl="2">
              <a:lnSpc>
                <a:spcPct val="110000"/>
              </a:lnSpc>
            </a:pPr>
            <a:r>
              <a:rPr lang="en-US" sz="2000"/>
              <a:t>Low frame rate, high latency (10-20 ms)</a:t>
            </a:r>
          </a:p>
          <a:p>
            <a:pPr lvl="2">
              <a:lnSpc>
                <a:spcPct val="110000"/>
              </a:lnSpc>
            </a:pPr>
            <a:r>
              <a:rPr lang="en-US" sz="2000"/>
              <a:t>900MHz, 2.4GHz, 5.2GHz, 5.7GHz (unlicensed)</a:t>
            </a:r>
          </a:p>
          <a:p>
            <a:pPr lvl="1">
              <a:lnSpc>
                <a:spcPct val="110000"/>
              </a:lnSpc>
            </a:pPr>
            <a:r>
              <a:rPr lang="en-US" sz="2000"/>
              <a:t>Alvarion BreezeAccess VL (</a:t>
            </a:r>
            <a:r>
              <a:rPr lang="en-US" sz="2000">
                <a:hlinkClick r:id="rId4"/>
              </a:rPr>
              <a:t>http://www.alvarion-usa.com/</a:t>
            </a:r>
            <a:r>
              <a:rPr lang="en-US" sz="2000"/>
              <a:t>)</a:t>
            </a:r>
          </a:p>
          <a:p>
            <a:pPr lvl="2">
              <a:lnSpc>
                <a:spcPct val="110000"/>
              </a:lnSpc>
            </a:pPr>
            <a:r>
              <a:rPr lang="en-US" sz="2000"/>
              <a:t>Unlicensed and licensed product portfolio</a:t>
            </a:r>
          </a:p>
          <a:p>
            <a:pPr lvl="2">
              <a:lnSpc>
                <a:spcPct val="110000"/>
              </a:lnSpc>
            </a:pPr>
            <a:r>
              <a:rPr lang="en-US" sz="2000"/>
              <a:t>High Bandwidth and high frame rate, low latency (3-5ms)</a:t>
            </a:r>
          </a:p>
          <a:p>
            <a:pPr lvl="2">
              <a:lnSpc>
                <a:spcPct val="110000"/>
              </a:lnSpc>
            </a:pPr>
            <a:r>
              <a:rPr lang="en-US" sz="2000"/>
              <a:t>Antenna options</a:t>
            </a:r>
          </a:p>
          <a:p>
            <a:pPr lvl="2">
              <a:lnSpc>
                <a:spcPct val="110000"/>
              </a:lnSpc>
            </a:pPr>
            <a:r>
              <a:rPr lang="en-US" sz="2000"/>
              <a:t>Global Market Leader</a:t>
            </a:r>
          </a:p>
        </p:txBody>
      </p:sp>
    </p:spTree>
  </p:cSld>
  <p:clrMapOvr>
    <a:masterClrMapping/>
  </p:clrMapOvr>
  <p:transition xmlns:p14="http://schemas.microsoft.com/office/powerpoint/2010/mai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5D90BEA8-717D-604B-BAFB-3B41623E738D}" type="slidenum">
              <a:rPr lang="en-US"/>
              <a:pPr/>
              <a:t>34</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02402" name="Rectangle 2"/>
          <p:cNvSpPr>
            <a:spLocks noGrp="1" noChangeArrowheads="1"/>
          </p:cNvSpPr>
          <p:nvPr>
            <p:ph type="title"/>
          </p:nvPr>
        </p:nvSpPr>
        <p:spPr/>
        <p:txBody>
          <a:bodyPr/>
          <a:lstStyle/>
          <a:p>
            <a:r>
              <a:rPr lang="en-US"/>
              <a:t>Wireless Technology Overview</a:t>
            </a:r>
          </a:p>
        </p:txBody>
      </p:sp>
      <p:sp>
        <p:nvSpPr>
          <p:cNvPr id="102403" name="Rectangle 3"/>
          <p:cNvSpPr>
            <a:spLocks noGrp="1" noChangeArrowheads="1"/>
          </p:cNvSpPr>
          <p:nvPr>
            <p:ph type="body" idx="1"/>
          </p:nvPr>
        </p:nvSpPr>
        <p:spPr>
          <a:xfrm>
            <a:off x="304800" y="1295400"/>
            <a:ext cx="8534400" cy="5029200"/>
          </a:xfrm>
          <a:ln/>
        </p:spPr>
        <p:txBody>
          <a:bodyPr/>
          <a:lstStyle/>
          <a:p>
            <a:pPr>
              <a:lnSpc>
                <a:spcPct val="110000"/>
              </a:lnSpc>
            </a:pPr>
            <a:r>
              <a:rPr lang="en-US" sz="3200"/>
              <a:t>Frequency Overview</a:t>
            </a:r>
          </a:p>
          <a:p>
            <a:pPr>
              <a:lnSpc>
                <a:spcPct val="110000"/>
              </a:lnSpc>
            </a:pPr>
            <a:r>
              <a:rPr lang="en-US"/>
              <a:t>Spectrum Allocation</a:t>
            </a:r>
          </a:p>
          <a:p>
            <a:pPr>
              <a:lnSpc>
                <a:spcPct val="110000"/>
              </a:lnSpc>
            </a:pPr>
            <a:r>
              <a:rPr lang="en-US"/>
              <a:t>General Frequency Characteristics</a:t>
            </a:r>
          </a:p>
          <a:p>
            <a:pPr>
              <a:lnSpc>
                <a:spcPct val="110000"/>
              </a:lnSpc>
            </a:pPr>
            <a:r>
              <a:rPr lang="en-US"/>
              <a:t>Contributing Factors</a:t>
            </a:r>
          </a:p>
          <a:p>
            <a:pPr>
              <a:lnSpc>
                <a:spcPct val="110000"/>
              </a:lnSpc>
            </a:pPr>
            <a:r>
              <a:rPr lang="en-US"/>
              <a:t>Line of Sight vs. NLOS</a:t>
            </a:r>
          </a:p>
          <a:p>
            <a:pPr>
              <a:lnSpc>
                <a:spcPct val="110000"/>
              </a:lnSpc>
            </a:pPr>
            <a:r>
              <a:rPr lang="en-US"/>
              <a:t>Modulation Techniques</a:t>
            </a:r>
          </a:p>
          <a:p>
            <a:pPr>
              <a:lnSpc>
                <a:spcPct val="110000"/>
              </a:lnSpc>
            </a:pPr>
            <a:endParaRPr lang="en-US"/>
          </a:p>
        </p:txBody>
      </p:sp>
    </p:spTree>
  </p:cSld>
  <p:clrMapOvr>
    <a:masterClrMapping/>
  </p:clrMapOvr>
  <p:transition xmlns:p14="http://schemas.microsoft.com/office/powerpoint/2010/mai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lide Number Placeholder 4"/>
          <p:cNvSpPr>
            <a:spLocks noGrp="1"/>
          </p:cNvSpPr>
          <p:nvPr>
            <p:ph type="sldNum" sz="quarter" idx="11"/>
          </p:nvPr>
        </p:nvSpPr>
        <p:spPr/>
        <p:txBody>
          <a:bodyPr/>
          <a:lstStyle/>
          <a:p>
            <a:fld id="{930341D1-19AD-8F4A-8F0C-5905E69365AB}" type="slidenum">
              <a:rPr lang="en-US"/>
              <a:pPr/>
              <a:t>35</a:t>
            </a:fld>
            <a:endParaRPr lang="en-US"/>
          </a:p>
        </p:txBody>
      </p:sp>
      <p:sp>
        <p:nvSpPr>
          <p:cNvPr id="66"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15785" name="Rectangle 73"/>
          <p:cNvSpPr>
            <a:spLocks noGrp="1" noChangeArrowheads="1"/>
          </p:cNvSpPr>
          <p:nvPr>
            <p:ph type="title"/>
          </p:nvPr>
        </p:nvSpPr>
        <p:spPr/>
        <p:txBody>
          <a:bodyPr/>
          <a:lstStyle/>
          <a:p>
            <a:r>
              <a:rPr lang="en-US"/>
              <a:t>Spectrum Allocation</a:t>
            </a:r>
          </a:p>
        </p:txBody>
      </p:sp>
      <p:sp>
        <p:nvSpPr>
          <p:cNvPr id="115786" name="Rectangle 74"/>
          <p:cNvSpPr>
            <a:spLocks noChangeArrowheads="1"/>
          </p:cNvSpPr>
          <p:nvPr/>
        </p:nvSpPr>
        <p:spPr bwMode="auto">
          <a:xfrm>
            <a:off x="838200" y="957263"/>
            <a:ext cx="7446963" cy="5329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787" name="Rectangle 75"/>
          <p:cNvSpPr>
            <a:spLocks noChangeArrowheads="1"/>
          </p:cNvSpPr>
          <p:nvPr/>
        </p:nvSpPr>
        <p:spPr bwMode="auto">
          <a:xfrm>
            <a:off x="1503363" y="1125538"/>
            <a:ext cx="6737350" cy="520223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789" name="Line 77"/>
          <p:cNvSpPr>
            <a:spLocks noChangeShapeType="1"/>
          </p:cNvSpPr>
          <p:nvPr/>
        </p:nvSpPr>
        <p:spPr bwMode="auto">
          <a:xfrm>
            <a:off x="1503363" y="6313488"/>
            <a:ext cx="6737350"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790" name="Line 78"/>
          <p:cNvSpPr>
            <a:spLocks noChangeShapeType="1"/>
          </p:cNvSpPr>
          <p:nvPr/>
        </p:nvSpPr>
        <p:spPr bwMode="auto">
          <a:xfrm>
            <a:off x="1503363" y="5092700"/>
            <a:ext cx="6737350"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791" name="Line 79"/>
          <p:cNvSpPr>
            <a:spLocks noChangeShapeType="1"/>
          </p:cNvSpPr>
          <p:nvPr/>
        </p:nvSpPr>
        <p:spPr bwMode="auto">
          <a:xfrm>
            <a:off x="1503363" y="3860800"/>
            <a:ext cx="6737350"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792" name="Line 80"/>
          <p:cNvSpPr>
            <a:spLocks noChangeShapeType="1"/>
          </p:cNvSpPr>
          <p:nvPr/>
        </p:nvSpPr>
        <p:spPr bwMode="auto">
          <a:xfrm>
            <a:off x="1503363" y="2640013"/>
            <a:ext cx="6737350"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793" name="Line 81"/>
          <p:cNvSpPr>
            <a:spLocks noChangeShapeType="1"/>
          </p:cNvSpPr>
          <p:nvPr/>
        </p:nvSpPr>
        <p:spPr bwMode="auto">
          <a:xfrm>
            <a:off x="1503363" y="1419225"/>
            <a:ext cx="6737350"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795" name="Rectangle 83"/>
          <p:cNvSpPr>
            <a:spLocks noChangeArrowheads="1"/>
          </p:cNvSpPr>
          <p:nvPr/>
        </p:nvSpPr>
        <p:spPr bwMode="auto">
          <a:xfrm>
            <a:off x="1504950" y="5226050"/>
            <a:ext cx="6756400" cy="1073150"/>
          </a:xfrm>
          <a:prstGeom prst="rect">
            <a:avLst/>
          </a:prstGeom>
          <a:solidFill>
            <a:srgbClr val="99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796" name="Rectangle 84"/>
          <p:cNvSpPr>
            <a:spLocks noChangeArrowheads="1"/>
          </p:cNvSpPr>
          <p:nvPr/>
        </p:nvSpPr>
        <p:spPr bwMode="auto">
          <a:xfrm>
            <a:off x="1501775" y="4983163"/>
            <a:ext cx="6737350" cy="239712"/>
          </a:xfrm>
          <a:prstGeom prst="rect">
            <a:avLst/>
          </a:prstGeom>
          <a:solidFill>
            <a:srgbClr val="993366"/>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797" name="Rectangle 85"/>
          <p:cNvSpPr>
            <a:spLocks noChangeArrowheads="1"/>
          </p:cNvSpPr>
          <p:nvPr/>
        </p:nvSpPr>
        <p:spPr bwMode="auto">
          <a:xfrm>
            <a:off x="1500188" y="4056063"/>
            <a:ext cx="6740525" cy="935037"/>
          </a:xfrm>
          <a:prstGeom prst="rect">
            <a:avLst/>
          </a:prstGeom>
          <a:solidFill>
            <a:srgbClr val="99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798" name="Rectangle 86"/>
          <p:cNvSpPr>
            <a:spLocks noChangeArrowheads="1"/>
          </p:cNvSpPr>
          <p:nvPr/>
        </p:nvSpPr>
        <p:spPr bwMode="auto">
          <a:xfrm>
            <a:off x="1503363" y="4024313"/>
            <a:ext cx="6737350" cy="31750"/>
          </a:xfrm>
          <a:prstGeom prst="rect">
            <a:avLst/>
          </a:prstGeom>
          <a:solidFill>
            <a:srgbClr val="CC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799" name="Rectangle 87"/>
          <p:cNvSpPr>
            <a:spLocks noChangeArrowheads="1"/>
          </p:cNvSpPr>
          <p:nvPr/>
        </p:nvSpPr>
        <p:spPr bwMode="auto">
          <a:xfrm>
            <a:off x="1503363" y="4013200"/>
            <a:ext cx="6737350" cy="11113"/>
          </a:xfrm>
          <a:prstGeom prst="rect">
            <a:avLst/>
          </a:prstGeom>
          <a:solidFill>
            <a:srgbClr val="9999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0" name="Rectangle 88"/>
          <p:cNvSpPr>
            <a:spLocks noChangeArrowheads="1"/>
          </p:cNvSpPr>
          <p:nvPr/>
        </p:nvSpPr>
        <p:spPr bwMode="auto">
          <a:xfrm>
            <a:off x="1503363" y="3948113"/>
            <a:ext cx="6737350" cy="65087"/>
          </a:xfrm>
          <a:prstGeom prst="rect">
            <a:avLst/>
          </a:prstGeom>
          <a:solidFill>
            <a:srgbClr val="FF808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1" name="Rectangle 89"/>
          <p:cNvSpPr>
            <a:spLocks noChangeArrowheads="1"/>
          </p:cNvSpPr>
          <p:nvPr/>
        </p:nvSpPr>
        <p:spPr bwMode="auto">
          <a:xfrm>
            <a:off x="1503363" y="3746500"/>
            <a:ext cx="6746875" cy="201613"/>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2" name="Rectangle 90"/>
          <p:cNvSpPr>
            <a:spLocks noChangeArrowheads="1"/>
          </p:cNvSpPr>
          <p:nvPr/>
        </p:nvSpPr>
        <p:spPr bwMode="auto">
          <a:xfrm>
            <a:off x="1503363" y="3511550"/>
            <a:ext cx="6737350" cy="42863"/>
          </a:xfrm>
          <a:prstGeom prst="rect">
            <a:avLst/>
          </a:prstGeom>
          <a:solidFill>
            <a:srgbClr val="99CC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3" name="Rectangle 91"/>
          <p:cNvSpPr>
            <a:spLocks noChangeArrowheads="1"/>
          </p:cNvSpPr>
          <p:nvPr/>
        </p:nvSpPr>
        <p:spPr bwMode="auto">
          <a:xfrm>
            <a:off x="1503363" y="3468688"/>
            <a:ext cx="6737350" cy="42862"/>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4" name="Rectangle 92"/>
          <p:cNvSpPr>
            <a:spLocks noChangeArrowheads="1"/>
          </p:cNvSpPr>
          <p:nvPr/>
        </p:nvSpPr>
        <p:spPr bwMode="auto">
          <a:xfrm>
            <a:off x="1503363" y="3413125"/>
            <a:ext cx="6737350" cy="55563"/>
          </a:xfrm>
          <a:prstGeom prst="rect">
            <a:avLst/>
          </a:prstGeom>
          <a:solidFill>
            <a:srgbClr val="FF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5" name="Rectangle 93"/>
          <p:cNvSpPr>
            <a:spLocks noChangeArrowheads="1"/>
          </p:cNvSpPr>
          <p:nvPr/>
        </p:nvSpPr>
        <p:spPr bwMode="auto">
          <a:xfrm>
            <a:off x="1503363" y="3390900"/>
            <a:ext cx="6737350" cy="22225"/>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6" name="Rectangle 94"/>
          <p:cNvSpPr>
            <a:spLocks noChangeArrowheads="1"/>
          </p:cNvSpPr>
          <p:nvPr/>
        </p:nvSpPr>
        <p:spPr bwMode="auto">
          <a:xfrm>
            <a:off x="1503363" y="3348038"/>
            <a:ext cx="6737350" cy="42862"/>
          </a:xfrm>
          <a:prstGeom prst="rect">
            <a:avLst/>
          </a:prstGeom>
          <a:solidFill>
            <a:srgbClr val="FF00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7" name="Rectangle 95"/>
          <p:cNvSpPr>
            <a:spLocks noChangeArrowheads="1"/>
          </p:cNvSpPr>
          <p:nvPr/>
        </p:nvSpPr>
        <p:spPr bwMode="auto">
          <a:xfrm>
            <a:off x="1503363" y="2998788"/>
            <a:ext cx="6737350" cy="349250"/>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8" name="Rectangle 96"/>
          <p:cNvSpPr>
            <a:spLocks noChangeArrowheads="1"/>
          </p:cNvSpPr>
          <p:nvPr/>
        </p:nvSpPr>
        <p:spPr bwMode="auto">
          <a:xfrm>
            <a:off x="1503363" y="2978150"/>
            <a:ext cx="6737350" cy="20638"/>
          </a:xfrm>
          <a:prstGeom prst="rect">
            <a:avLst/>
          </a:prstGeom>
          <a:solidFill>
            <a:srgbClr val="00F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09" name="Rectangle 97"/>
          <p:cNvSpPr>
            <a:spLocks noChangeArrowheads="1"/>
          </p:cNvSpPr>
          <p:nvPr/>
        </p:nvSpPr>
        <p:spPr bwMode="auto">
          <a:xfrm>
            <a:off x="1503363" y="2640013"/>
            <a:ext cx="6737350" cy="338137"/>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10" name="Rectangle 98"/>
          <p:cNvSpPr>
            <a:spLocks noChangeArrowheads="1"/>
          </p:cNvSpPr>
          <p:nvPr/>
        </p:nvSpPr>
        <p:spPr bwMode="auto">
          <a:xfrm>
            <a:off x="1503363" y="2541588"/>
            <a:ext cx="6737350" cy="9842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11" name="Rectangle 99"/>
          <p:cNvSpPr>
            <a:spLocks noChangeArrowheads="1"/>
          </p:cNvSpPr>
          <p:nvPr/>
        </p:nvSpPr>
        <p:spPr bwMode="auto">
          <a:xfrm>
            <a:off x="1503363" y="2519363"/>
            <a:ext cx="6737350" cy="22225"/>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12" name="Rectangle 100"/>
          <p:cNvSpPr>
            <a:spLocks noChangeArrowheads="1"/>
          </p:cNvSpPr>
          <p:nvPr/>
        </p:nvSpPr>
        <p:spPr bwMode="auto">
          <a:xfrm>
            <a:off x="1503363" y="2105025"/>
            <a:ext cx="6737350" cy="41433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13" name="Rectangle 101"/>
          <p:cNvSpPr>
            <a:spLocks noChangeArrowheads="1"/>
          </p:cNvSpPr>
          <p:nvPr/>
        </p:nvSpPr>
        <p:spPr bwMode="auto">
          <a:xfrm>
            <a:off x="1503363" y="2039938"/>
            <a:ext cx="6737350" cy="65087"/>
          </a:xfrm>
          <a:prstGeom prst="rect">
            <a:avLst/>
          </a:prstGeom>
          <a:solidFill>
            <a:srgbClr val="CCFFCC"/>
          </a:solidFill>
          <a:ln w="11113">
            <a:solidFill>
              <a:srgbClr val="000000"/>
            </a:solidFill>
            <a:miter lim="800000"/>
            <a:headEnd/>
            <a:tailEnd/>
          </a:ln>
        </p:spPr>
        <p:txBody>
          <a:bodyPr/>
          <a:lstStyle/>
          <a:p>
            <a:endParaRPr lang="en-US"/>
          </a:p>
        </p:txBody>
      </p:sp>
      <p:sp>
        <p:nvSpPr>
          <p:cNvPr id="115814" name="Rectangle 102"/>
          <p:cNvSpPr>
            <a:spLocks noChangeArrowheads="1"/>
          </p:cNvSpPr>
          <p:nvPr/>
        </p:nvSpPr>
        <p:spPr bwMode="auto">
          <a:xfrm>
            <a:off x="1503363" y="1758950"/>
            <a:ext cx="6757987" cy="28098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15" name="Rectangle 103"/>
          <p:cNvSpPr>
            <a:spLocks noChangeArrowheads="1"/>
          </p:cNvSpPr>
          <p:nvPr/>
        </p:nvSpPr>
        <p:spPr bwMode="auto">
          <a:xfrm>
            <a:off x="1503363" y="1603375"/>
            <a:ext cx="6737350" cy="33338"/>
          </a:xfrm>
          <a:prstGeom prst="rect">
            <a:avLst/>
          </a:pr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16" name="Rectangle 104"/>
          <p:cNvSpPr>
            <a:spLocks noChangeArrowheads="1"/>
          </p:cNvSpPr>
          <p:nvPr/>
        </p:nvSpPr>
        <p:spPr bwMode="auto">
          <a:xfrm>
            <a:off x="1503363" y="1166813"/>
            <a:ext cx="6737350" cy="214312"/>
          </a:xfrm>
          <a:prstGeom prst="rect">
            <a:avLst/>
          </a:prstGeom>
          <a:solidFill>
            <a:srgbClr val="FF99CC"/>
          </a:solidFill>
          <a:ln w="11113">
            <a:solidFill>
              <a:srgbClr val="000000"/>
            </a:solidFill>
            <a:miter lim="800000"/>
            <a:headEnd/>
            <a:tailEnd/>
          </a:ln>
        </p:spPr>
        <p:txBody>
          <a:bodyPr/>
          <a:lstStyle/>
          <a:p>
            <a:endParaRPr lang="en-US"/>
          </a:p>
        </p:txBody>
      </p:sp>
      <p:sp>
        <p:nvSpPr>
          <p:cNvPr id="115817" name="Line 105"/>
          <p:cNvSpPr>
            <a:spLocks noChangeShapeType="1"/>
          </p:cNvSpPr>
          <p:nvPr/>
        </p:nvSpPr>
        <p:spPr bwMode="auto">
          <a:xfrm>
            <a:off x="1503363" y="1419225"/>
            <a:ext cx="20637" cy="4905375"/>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819" name="Line 107"/>
          <p:cNvSpPr>
            <a:spLocks noChangeShapeType="1"/>
          </p:cNvSpPr>
          <p:nvPr/>
        </p:nvSpPr>
        <p:spPr bwMode="auto">
          <a:xfrm>
            <a:off x="1465263" y="6303963"/>
            <a:ext cx="33337"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820" name="Line 108"/>
          <p:cNvSpPr>
            <a:spLocks noChangeShapeType="1"/>
          </p:cNvSpPr>
          <p:nvPr/>
        </p:nvSpPr>
        <p:spPr bwMode="auto">
          <a:xfrm>
            <a:off x="1470025" y="5092700"/>
            <a:ext cx="333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821" name="Line 109"/>
          <p:cNvSpPr>
            <a:spLocks noChangeShapeType="1"/>
          </p:cNvSpPr>
          <p:nvPr/>
        </p:nvSpPr>
        <p:spPr bwMode="auto">
          <a:xfrm>
            <a:off x="1470025" y="3860800"/>
            <a:ext cx="333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822" name="Line 110"/>
          <p:cNvSpPr>
            <a:spLocks noChangeShapeType="1"/>
          </p:cNvSpPr>
          <p:nvPr/>
        </p:nvSpPr>
        <p:spPr bwMode="auto">
          <a:xfrm>
            <a:off x="1470025" y="2640013"/>
            <a:ext cx="33338" cy="1587"/>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823" name="Line 111"/>
          <p:cNvSpPr>
            <a:spLocks noChangeShapeType="1"/>
          </p:cNvSpPr>
          <p:nvPr/>
        </p:nvSpPr>
        <p:spPr bwMode="auto">
          <a:xfrm>
            <a:off x="1470025" y="1419225"/>
            <a:ext cx="33338" cy="1588"/>
          </a:xfrm>
          <a:prstGeom prst="line">
            <a:avLst/>
          </a:prstGeom>
          <a:noFill/>
          <a:ln w="0">
            <a:solidFill>
              <a:srgbClr val="000000"/>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115825" name="Rectangle 113"/>
          <p:cNvSpPr>
            <a:spLocks noChangeArrowheads="1"/>
          </p:cNvSpPr>
          <p:nvPr/>
        </p:nvSpPr>
        <p:spPr bwMode="auto">
          <a:xfrm>
            <a:off x="1295400" y="6226175"/>
            <a:ext cx="1397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lang="en-US" sz="1000">
                <a:solidFill>
                  <a:srgbClr val="000000"/>
                </a:solidFill>
                <a:latin typeface="Arial" charset="0"/>
              </a:rPr>
              <a:t>10</a:t>
            </a:r>
            <a:endParaRPr lang="en-US" sz="2400">
              <a:solidFill>
                <a:schemeClr val="tx1"/>
              </a:solidFill>
              <a:latin typeface="Times New Roman" charset="0"/>
            </a:endParaRPr>
          </a:p>
        </p:txBody>
      </p:sp>
      <p:sp>
        <p:nvSpPr>
          <p:cNvPr id="115826" name="Rectangle 114"/>
          <p:cNvSpPr>
            <a:spLocks noChangeArrowheads="1"/>
          </p:cNvSpPr>
          <p:nvPr/>
        </p:nvSpPr>
        <p:spPr bwMode="auto">
          <a:xfrm>
            <a:off x="1219200" y="5014913"/>
            <a:ext cx="2095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lang="en-US" sz="1000">
                <a:solidFill>
                  <a:srgbClr val="000000"/>
                </a:solidFill>
                <a:latin typeface="Arial" charset="0"/>
              </a:rPr>
              <a:t>100</a:t>
            </a:r>
            <a:endParaRPr lang="en-US" sz="2400">
              <a:solidFill>
                <a:schemeClr val="tx1"/>
              </a:solidFill>
              <a:latin typeface="Times New Roman" charset="0"/>
            </a:endParaRPr>
          </a:p>
        </p:txBody>
      </p:sp>
      <p:sp>
        <p:nvSpPr>
          <p:cNvPr id="115827" name="Rectangle 115"/>
          <p:cNvSpPr>
            <a:spLocks noChangeArrowheads="1"/>
          </p:cNvSpPr>
          <p:nvPr/>
        </p:nvSpPr>
        <p:spPr bwMode="auto">
          <a:xfrm>
            <a:off x="1154113" y="3784600"/>
            <a:ext cx="2794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lang="en-US" sz="1000">
                <a:solidFill>
                  <a:srgbClr val="000000"/>
                </a:solidFill>
                <a:latin typeface="Arial" charset="0"/>
              </a:rPr>
              <a:t>1000</a:t>
            </a:r>
            <a:endParaRPr lang="en-US" sz="2400">
              <a:solidFill>
                <a:schemeClr val="tx1"/>
              </a:solidFill>
              <a:latin typeface="Times New Roman" charset="0"/>
            </a:endParaRPr>
          </a:p>
        </p:txBody>
      </p:sp>
      <p:sp>
        <p:nvSpPr>
          <p:cNvPr id="115828" name="Rectangle 116"/>
          <p:cNvSpPr>
            <a:spLocks noChangeArrowheads="1"/>
          </p:cNvSpPr>
          <p:nvPr/>
        </p:nvSpPr>
        <p:spPr bwMode="auto">
          <a:xfrm>
            <a:off x="1089025" y="2563813"/>
            <a:ext cx="34925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lang="en-US" sz="1000">
                <a:solidFill>
                  <a:srgbClr val="000000"/>
                </a:solidFill>
                <a:latin typeface="Arial" charset="0"/>
              </a:rPr>
              <a:t>10000</a:t>
            </a:r>
            <a:endParaRPr lang="en-US" sz="2400">
              <a:solidFill>
                <a:schemeClr val="tx1"/>
              </a:solidFill>
              <a:latin typeface="Times New Roman" charset="0"/>
            </a:endParaRPr>
          </a:p>
        </p:txBody>
      </p:sp>
      <p:sp>
        <p:nvSpPr>
          <p:cNvPr id="115829" name="Rectangle 117"/>
          <p:cNvSpPr>
            <a:spLocks noChangeArrowheads="1"/>
          </p:cNvSpPr>
          <p:nvPr/>
        </p:nvSpPr>
        <p:spPr bwMode="auto">
          <a:xfrm>
            <a:off x="1023938" y="1343025"/>
            <a:ext cx="419100" cy="15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lang="en-US" sz="1000">
                <a:solidFill>
                  <a:srgbClr val="000000"/>
                </a:solidFill>
                <a:latin typeface="Arial" charset="0"/>
              </a:rPr>
              <a:t>100000</a:t>
            </a:r>
            <a:endParaRPr lang="en-US" sz="2400">
              <a:solidFill>
                <a:schemeClr val="tx1"/>
              </a:solidFill>
              <a:latin typeface="Times New Roman" charset="0"/>
            </a:endParaRPr>
          </a:p>
        </p:txBody>
      </p:sp>
      <p:sp>
        <p:nvSpPr>
          <p:cNvPr id="115830" name="Rectangle 118"/>
          <p:cNvSpPr>
            <a:spLocks noChangeArrowheads="1"/>
          </p:cNvSpPr>
          <p:nvPr/>
        </p:nvSpPr>
        <p:spPr bwMode="auto">
          <a:xfrm>
            <a:off x="882650" y="3948113"/>
            <a:ext cx="587375" cy="23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31" name="Rectangle 119"/>
          <p:cNvSpPr>
            <a:spLocks noChangeArrowheads="1"/>
          </p:cNvSpPr>
          <p:nvPr/>
        </p:nvSpPr>
        <p:spPr bwMode="auto">
          <a:xfrm>
            <a:off x="914400" y="3959225"/>
            <a:ext cx="487363"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lang="en-US" sz="1100">
                <a:solidFill>
                  <a:srgbClr val="000000"/>
                </a:solidFill>
                <a:latin typeface="Arial" charset="0"/>
              </a:rPr>
              <a:t>(1 GHz)</a:t>
            </a:r>
            <a:endParaRPr lang="en-US" sz="2400">
              <a:solidFill>
                <a:schemeClr val="tx1"/>
              </a:solidFill>
              <a:latin typeface="Times New Roman" charset="0"/>
            </a:endParaRPr>
          </a:p>
        </p:txBody>
      </p:sp>
      <p:sp>
        <p:nvSpPr>
          <p:cNvPr id="115832" name="Rectangle 120"/>
          <p:cNvSpPr>
            <a:spLocks noChangeArrowheads="1"/>
          </p:cNvSpPr>
          <p:nvPr/>
        </p:nvSpPr>
        <p:spPr bwMode="auto">
          <a:xfrm>
            <a:off x="815975" y="2716213"/>
            <a:ext cx="665163" cy="239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115833" name="Rectangle 121"/>
          <p:cNvSpPr>
            <a:spLocks noChangeArrowheads="1"/>
          </p:cNvSpPr>
          <p:nvPr/>
        </p:nvSpPr>
        <p:spPr bwMode="auto">
          <a:xfrm>
            <a:off x="849313" y="2727325"/>
            <a:ext cx="56515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l" eaLnBrk="1" hangingPunct="1"/>
            <a:r>
              <a:rPr lang="en-US" sz="1100">
                <a:solidFill>
                  <a:srgbClr val="000000"/>
                </a:solidFill>
                <a:latin typeface="Arial" charset="0"/>
              </a:rPr>
              <a:t>(10 GHz)</a:t>
            </a:r>
            <a:endParaRPr lang="en-US" sz="2400">
              <a:solidFill>
                <a:schemeClr val="tx1"/>
              </a:solidFill>
              <a:latin typeface="Times New Roman" charset="0"/>
            </a:endParaRPr>
          </a:p>
        </p:txBody>
      </p:sp>
      <p:sp>
        <p:nvSpPr>
          <p:cNvPr id="115835" name="Line 123"/>
          <p:cNvSpPr>
            <a:spLocks noChangeShapeType="1"/>
          </p:cNvSpPr>
          <p:nvPr/>
        </p:nvSpPr>
        <p:spPr bwMode="auto">
          <a:xfrm>
            <a:off x="1752600" y="1562100"/>
            <a:ext cx="0" cy="1066800"/>
          </a:xfrm>
          <a:prstGeom prst="line">
            <a:avLst/>
          </a:prstGeom>
          <a:noFill/>
          <a:ln w="9525">
            <a:solidFill>
              <a:schemeClr val="tx1"/>
            </a:solidFill>
            <a:round/>
            <a:headEnd type="triangl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sp>
        <p:nvSpPr>
          <p:cNvPr id="115836" name="Text Box 124"/>
          <p:cNvSpPr txBox="1">
            <a:spLocks noChangeArrowheads="1"/>
          </p:cNvSpPr>
          <p:nvPr/>
        </p:nvSpPr>
        <p:spPr bwMode="auto">
          <a:xfrm>
            <a:off x="6256338" y="1790700"/>
            <a:ext cx="19526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LMDS (27GHz to 31 GHz)</a:t>
            </a:r>
          </a:p>
        </p:txBody>
      </p:sp>
      <p:sp>
        <p:nvSpPr>
          <p:cNvPr id="115837" name="Text Box 125"/>
          <p:cNvSpPr txBox="1">
            <a:spLocks noChangeArrowheads="1"/>
          </p:cNvSpPr>
          <p:nvPr/>
        </p:nvSpPr>
        <p:spPr bwMode="auto">
          <a:xfrm>
            <a:off x="4675188" y="2247900"/>
            <a:ext cx="353377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Direct Broadcast Satellite (12.2 GHz to 12.7 GHz)</a:t>
            </a:r>
          </a:p>
        </p:txBody>
      </p:sp>
      <p:sp>
        <p:nvSpPr>
          <p:cNvPr id="115838" name="Text Box 126"/>
          <p:cNvSpPr txBox="1">
            <a:spLocks noChangeArrowheads="1"/>
          </p:cNvSpPr>
          <p:nvPr/>
        </p:nvSpPr>
        <p:spPr bwMode="auto">
          <a:xfrm>
            <a:off x="3200400" y="2735263"/>
            <a:ext cx="272256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WiFi 802.11a (5.15 GHz to 5.35 GHz)</a:t>
            </a:r>
          </a:p>
        </p:txBody>
      </p:sp>
      <p:sp>
        <p:nvSpPr>
          <p:cNvPr id="115839" name="Text Box 127"/>
          <p:cNvSpPr txBox="1">
            <a:spLocks noChangeArrowheads="1"/>
          </p:cNvSpPr>
          <p:nvPr/>
        </p:nvSpPr>
        <p:spPr bwMode="auto">
          <a:xfrm>
            <a:off x="5486400" y="3086100"/>
            <a:ext cx="272256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WiFi 802.11b (2.4 GHz to 2.483 GHz)</a:t>
            </a:r>
          </a:p>
        </p:txBody>
      </p:sp>
      <p:sp>
        <p:nvSpPr>
          <p:cNvPr id="115840" name="Line 128"/>
          <p:cNvSpPr>
            <a:spLocks noChangeShapeType="1"/>
          </p:cNvSpPr>
          <p:nvPr/>
        </p:nvSpPr>
        <p:spPr bwMode="auto">
          <a:xfrm>
            <a:off x="5486400" y="3238500"/>
            <a:ext cx="0" cy="152400"/>
          </a:xfrm>
          <a:prstGeom prst="line">
            <a:avLst/>
          </a:prstGeom>
          <a:noFill/>
          <a:ln w="9525">
            <a:solidFill>
              <a:schemeClr val="tx1"/>
            </a:solidFill>
            <a:round/>
            <a:headEnd/>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sp>
        <p:nvSpPr>
          <p:cNvPr id="115841" name="Text Box 129"/>
          <p:cNvSpPr txBox="1">
            <a:spLocks noChangeArrowheads="1"/>
          </p:cNvSpPr>
          <p:nvPr/>
        </p:nvSpPr>
        <p:spPr bwMode="auto">
          <a:xfrm>
            <a:off x="1562100" y="3122613"/>
            <a:ext cx="22923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MMDS (2.15 GHz to 2.68 GHz)</a:t>
            </a:r>
          </a:p>
        </p:txBody>
      </p:sp>
      <p:sp>
        <p:nvSpPr>
          <p:cNvPr id="115842" name="Text Box 130"/>
          <p:cNvSpPr txBox="1">
            <a:spLocks noChangeArrowheads="1"/>
          </p:cNvSpPr>
          <p:nvPr/>
        </p:nvSpPr>
        <p:spPr bwMode="auto">
          <a:xfrm>
            <a:off x="3498850" y="3497263"/>
            <a:ext cx="21399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PCS (1.85 GHz to 1.99 GHz)</a:t>
            </a:r>
          </a:p>
        </p:txBody>
      </p:sp>
      <p:sp>
        <p:nvSpPr>
          <p:cNvPr id="115843" name="Text Box 131"/>
          <p:cNvSpPr txBox="1">
            <a:spLocks noChangeArrowheads="1"/>
          </p:cNvSpPr>
          <p:nvPr/>
        </p:nvSpPr>
        <p:spPr bwMode="auto">
          <a:xfrm>
            <a:off x="5938838" y="3725863"/>
            <a:ext cx="22701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Cellular (806 MHz to 902 MHz)</a:t>
            </a:r>
          </a:p>
        </p:txBody>
      </p:sp>
      <p:sp>
        <p:nvSpPr>
          <p:cNvPr id="115844" name="Text Box 132"/>
          <p:cNvSpPr txBox="1">
            <a:spLocks noChangeArrowheads="1"/>
          </p:cNvSpPr>
          <p:nvPr/>
        </p:nvSpPr>
        <p:spPr bwMode="auto">
          <a:xfrm>
            <a:off x="3281363" y="4000500"/>
            <a:ext cx="258603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3G Wireless (746 MHz to 794 MHz)</a:t>
            </a:r>
          </a:p>
        </p:txBody>
      </p:sp>
      <p:sp>
        <p:nvSpPr>
          <p:cNvPr id="115845" name="Text Box 133"/>
          <p:cNvSpPr txBox="1">
            <a:spLocks noChangeArrowheads="1"/>
          </p:cNvSpPr>
          <p:nvPr/>
        </p:nvSpPr>
        <p:spPr bwMode="auto">
          <a:xfrm>
            <a:off x="3581400" y="4991100"/>
            <a:ext cx="2332038"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FM Radio (88 MHz to 108 MHz)</a:t>
            </a:r>
          </a:p>
        </p:txBody>
      </p:sp>
      <p:sp>
        <p:nvSpPr>
          <p:cNvPr id="115847" name="Text Box 135"/>
          <p:cNvSpPr txBox="1">
            <a:spLocks noChangeArrowheads="1"/>
          </p:cNvSpPr>
          <p:nvPr/>
        </p:nvSpPr>
        <p:spPr bwMode="auto">
          <a:xfrm>
            <a:off x="4573588" y="1084263"/>
            <a:ext cx="207962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E-Band (71 GHz to 95 GHz)</a:t>
            </a:r>
          </a:p>
        </p:txBody>
      </p:sp>
      <p:sp>
        <p:nvSpPr>
          <p:cNvPr id="115848" name="Line 136"/>
          <p:cNvSpPr>
            <a:spLocks noChangeShapeType="1"/>
          </p:cNvSpPr>
          <p:nvPr/>
        </p:nvSpPr>
        <p:spPr bwMode="auto">
          <a:xfrm>
            <a:off x="1828800" y="4038600"/>
            <a:ext cx="0" cy="2286000"/>
          </a:xfrm>
          <a:prstGeom prst="line">
            <a:avLst/>
          </a:prstGeom>
          <a:noFill/>
          <a:ln w="9525">
            <a:solidFill>
              <a:schemeClr val="tx1"/>
            </a:solidFill>
            <a:round/>
            <a:headEnd type="triangl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lstStyle/>
          <a:p>
            <a:endParaRPr lang="en-US"/>
          </a:p>
        </p:txBody>
      </p:sp>
      <p:sp>
        <p:nvSpPr>
          <p:cNvPr id="115854" name="Text Box 142"/>
          <p:cNvSpPr txBox="1">
            <a:spLocks noChangeArrowheads="1"/>
          </p:cNvSpPr>
          <p:nvPr/>
        </p:nvSpPr>
        <p:spPr bwMode="auto">
          <a:xfrm>
            <a:off x="2016125" y="5500688"/>
            <a:ext cx="2595563"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Broadcast TV (54 MHz to 806 MHz)</a:t>
            </a:r>
          </a:p>
        </p:txBody>
      </p:sp>
      <p:sp>
        <p:nvSpPr>
          <p:cNvPr id="115856" name="Rectangle 144"/>
          <p:cNvSpPr>
            <a:spLocks noChangeArrowheads="1"/>
          </p:cNvSpPr>
          <p:nvPr/>
        </p:nvSpPr>
        <p:spPr bwMode="auto">
          <a:xfrm>
            <a:off x="1512888" y="1520825"/>
            <a:ext cx="6737350" cy="214313"/>
          </a:xfrm>
          <a:prstGeom prst="rect">
            <a:avLst/>
          </a:prstGeom>
          <a:solidFill>
            <a:srgbClr val="99CC00"/>
          </a:solidFill>
          <a:ln w="11176">
            <a:solidFill>
              <a:srgbClr val="000000"/>
            </a:solidFill>
            <a:miter lim="800000"/>
            <a:headEnd/>
            <a:tailEnd/>
          </a:ln>
        </p:spPr>
        <p:txBody>
          <a:bodyPr/>
          <a:lstStyle/>
          <a:p>
            <a:endParaRPr lang="en-US"/>
          </a:p>
        </p:txBody>
      </p:sp>
      <p:sp>
        <p:nvSpPr>
          <p:cNvPr id="115855" name="Text Box 143"/>
          <p:cNvSpPr txBox="1">
            <a:spLocks noChangeArrowheads="1"/>
          </p:cNvSpPr>
          <p:nvPr/>
        </p:nvSpPr>
        <p:spPr bwMode="auto">
          <a:xfrm>
            <a:off x="1560513" y="3665538"/>
            <a:ext cx="18065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900 MHz ISM (902-928)</a:t>
            </a:r>
          </a:p>
        </p:txBody>
      </p:sp>
      <p:sp>
        <p:nvSpPr>
          <p:cNvPr id="115857" name="Text Box 145"/>
          <p:cNvSpPr txBox="1">
            <a:spLocks noChangeArrowheads="1"/>
          </p:cNvSpPr>
          <p:nvPr/>
        </p:nvSpPr>
        <p:spPr bwMode="auto">
          <a:xfrm>
            <a:off x="4095750" y="1500188"/>
            <a:ext cx="2479675"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eaLnBrk="1" hangingPunct="1"/>
            <a:r>
              <a:rPr lang="en-US" sz="1200">
                <a:solidFill>
                  <a:schemeClr val="tx1"/>
                </a:solidFill>
                <a:latin typeface="Arial" charset="0"/>
              </a:rPr>
              <a:t>39 GHz PtP (38.6 Ghz to 40 GHz)</a:t>
            </a:r>
          </a:p>
        </p:txBody>
      </p:sp>
      <p:sp>
        <p:nvSpPr>
          <p:cNvPr id="115834" name="Text Box 122"/>
          <p:cNvSpPr txBox="1">
            <a:spLocks noChangeArrowheads="1"/>
          </p:cNvSpPr>
          <p:nvPr/>
        </p:nvSpPr>
        <p:spPr bwMode="auto">
          <a:xfrm>
            <a:off x="1671638" y="1738313"/>
            <a:ext cx="1995487"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eaLnBrk="1" hangingPunct="1"/>
            <a:r>
              <a:rPr lang="en-US" sz="1200">
                <a:solidFill>
                  <a:schemeClr val="tx1"/>
                </a:solidFill>
                <a:latin typeface="Arial" charset="0"/>
              </a:rPr>
              <a:t>WiMax (10GHz to 66 GHz)</a:t>
            </a:r>
          </a:p>
        </p:txBody>
      </p:sp>
    </p:spTree>
  </p:cSld>
  <p:clrMapOvr>
    <a:masterClrMapping/>
  </p:clrMapOvr>
  <p:transition xmlns:p14="http://schemas.microsoft.com/office/powerpoint/2010/mai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1"/>
          </p:nvPr>
        </p:nvSpPr>
        <p:spPr/>
        <p:txBody>
          <a:bodyPr/>
          <a:lstStyle/>
          <a:p>
            <a:fld id="{C56B8553-C620-4445-954A-01F336A5A2E6}" type="slidenum">
              <a:rPr lang="en-US"/>
              <a:pPr/>
              <a:t>36</a:t>
            </a:fld>
            <a:endParaRPr lang="en-US"/>
          </a:p>
        </p:txBody>
      </p:sp>
      <p:sp>
        <p:nvSpPr>
          <p:cNvPr id="6"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241669" name="Rectangle 5"/>
          <p:cNvSpPr>
            <a:spLocks noGrp="1" noChangeArrowheads="1"/>
          </p:cNvSpPr>
          <p:nvPr>
            <p:ph type="title"/>
          </p:nvPr>
        </p:nvSpPr>
        <p:spPr/>
        <p:txBody>
          <a:bodyPr/>
          <a:lstStyle/>
          <a:p>
            <a:r>
              <a:rPr lang="en-US" sz="1600"/>
              <a:t>39 Ghz PtP Band</a:t>
            </a:r>
          </a:p>
        </p:txBody>
      </p:sp>
      <p:pic>
        <p:nvPicPr>
          <p:cNvPr id="241668" name="Picture 4"/>
          <p:cNvPicPr>
            <a:picLocks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409575" y="1011238"/>
            <a:ext cx="8416925" cy="3597275"/>
          </a:xfrm>
          <a:noFill/>
          <a:ln/>
        </p:spPr>
      </p:pic>
      <p:sp>
        <p:nvSpPr>
          <p:cNvPr id="241671" name="Rectangle 7"/>
          <p:cNvSpPr>
            <a:spLocks noGrp="1" noChangeArrowheads="1"/>
          </p:cNvSpPr>
          <p:nvPr>
            <p:ph type="body" sz="half" idx="2"/>
          </p:nvPr>
        </p:nvSpPr>
        <p:spPr>
          <a:xfrm>
            <a:off x="457200" y="4497388"/>
            <a:ext cx="8229600" cy="1333500"/>
          </a:xfrm>
        </p:spPr>
        <p:txBody>
          <a:bodyPr/>
          <a:lstStyle/>
          <a:p>
            <a:pPr marL="0" indent="0">
              <a:lnSpc>
                <a:spcPct val="80000"/>
              </a:lnSpc>
            </a:pPr>
            <a:r>
              <a:rPr lang="en-US" sz="1600"/>
              <a:t>39 Ghz range is 1-3 miles for 99.99% availability</a:t>
            </a:r>
          </a:p>
          <a:p>
            <a:pPr marL="0" indent="0">
              <a:lnSpc>
                <a:spcPct val="80000"/>
              </a:lnSpc>
            </a:pPr>
            <a:r>
              <a:rPr lang="en-US" sz="1600"/>
              <a:t>800 Mbit full duplex per channel with Ethernet and OC-48 PtP transport</a:t>
            </a:r>
          </a:p>
          <a:p>
            <a:pPr marL="0" indent="0">
              <a:lnSpc>
                <a:spcPct val="80000"/>
              </a:lnSpc>
            </a:pPr>
            <a:r>
              <a:rPr lang="en-US" sz="1600"/>
              <a:t>Telcove owns licenses that cover 80% of USA</a:t>
            </a:r>
          </a:p>
          <a:p>
            <a:pPr marL="0" indent="0">
              <a:lnSpc>
                <a:spcPct val="80000"/>
              </a:lnSpc>
            </a:pPr>
            <a:r>
              <a:rPr lang="en-US" sz="1600"/>
              <a:t>45 Mbit DS3 radios are ~$700 for a complete link</a:t>
            </a:r>
          </a:p>
          <a:p>
            <a:pPr marL="0" indent="0">
              <a:lnSpc>
                <a:spcPct val="80000"/>
              </a:lnSpc>
            </a:pPr>
            <a:r>
              <a:rPr lang="en-US" sz="1600"/>
              <a:t>Affected by rain at long distances &gt;3 Miles</a:t>
            </a:r>
          </a:p>
        </p:txBody>
      </p:sp>
    </p:spTree>
  </p:cSld>
  <p:clrMapOvr>
    <a:masterClrMapping/>
  </p:clrMapOvr>
  <p:transition xmlns:p14="http://schemas.microsoft.com/office/powerpoint/2010/mai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5"/>
          <p:cNvSpPr>
            <a:spLocks noGrp="1"/>
          </p:cNvSpPr>
          <p:nvPr>
            <p:ph type="sldNum" sz="quarter" idx="11"/>
          </p:nvPr>
        </p:nvSpPr>
        <p:spPr/>
        <p:txBody>
          <a:bodyPr/>
          <a:lstStyle/>
          <a:p>
            <a:fld id="{968566FC-6B0C-D94F-9E92-23CE9DF7E26B}" type="slidenum">
              <a:rPr lang="en-US"/>
              <a:pPr/>
              <a:t>37</a:t>
            </a:fld>
            <a:endParaRPr lang="en-US"/>
          </a:p>
        </p:txBody>
      </p:sp>
      <p:sp>
        <p:nvSpPr>
          <p:cNvPr id="6" name="Footer Placeholder 6"/>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pic>
        <p:nvPicPr>
          <p:cNvPr id="244742" name="Picture 6"/>
          <p:cNvPicPr>
            <a:picLocks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822325" y="849313"/>
            <a:ext cx="8075613" cy="3514725"/>
          </a:xfrm>
          <a:noFill/>
          <a:ln/>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cap="flat" cmpd="sng">
                <a:solidFill>
                  <a:schemeClr val="tx1"/>
                </a:solidFill>
                <a:prstDash val="solid"/>
                <a:miter lim="800000"/>
                <a:headEnd/>
                <a:tailEn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p:spPr>
      </p:pic>
      <p:sp>
        <p:nvSpPr>
          <p:cNvPr id="244738" name="Rectangle 2"/>
          <p:cNvSpPr>
            <a:spLocks noGrp="1" noChangeArrowheads="1"/>
          </p:cNvSpPr>
          <p:nvPr>
            <p:ph type="title"/>
          </p:nvPr>
        </p:nvSpPr>
        <p:spPr/>
        <p:txBody>
          <a:bodyPr/>
          <a:lstStyle/>
          <a:p>
            <a:r>
              <a:rPr lang="en-US" sz="1600"/>
              <a:t>39 Ghz PtP Band</a:t>
            </a:r>
          </a:p>
        </p:txBody>
      </p:sp>
      <p:sp>
        <p:nvSpPr>
          <p:cNvPr id="244740" name="Rectangle 4"/>
          <p:cNvSpPr>
            <a:spLocks noGrp="1" noChangeArrowheads="1"/>
          </p:cNvSpPr>
          <p:nvPr>
            <p:ph type="body" sz="half" idx="2"/>
          </p:nvPr>
        </p:nvSpPr>
        <p:spPr>
          <a:xfrm>
            <a:off x="457200" y="4497388"/>
            <a:ext cx="8229600" cy="1333500"/>
          </a:xfrm>
        </p:spPr>
        <p:txBody>
          <a:bodyPr/>
          <a:lstStyle/>
          <a:p>
            <a:pPr marL="0" indent="0">
              <a:lnSpc>
                <a:spcPct val="80000"/>
              </a:lnSpc>
            </a:pPr>
            <a:r>
              <a:rPr lang="en-US" sz="1400"/>
              <a:t>MMDS was originally for Video services, but now for PtMP Broadband</a:t>
            </a:r>
          </a:p>
          <a:p>
            <a:pPr marL="0" indent="0">
              <a:lnSpc>
                <a:spcPct val="80000"/>
              </a:lnSpc>
            </a:pPr>
            <a:r>
              <a:rPr lang="en-US" sz="1400"/>
              <a:t>USA is divided into 493 Basic Trading Areas, each licensee has exclusive use of 13 6MHz channels in that BTA, only operator per BTA i.e. no competion </a:t>
            </a:r>
          </a:p>
          <a:p>
            <a:pPr marL="0" indent="0">
              <a:lnSpc>
                <a:spcPct val="80000"/>
              </a:lnSpc>
            </a:pPr>
            <a:r>
              <a:rPr lang="en-US" sz="1400"/>
              <a:t>PtMP is able to be provisioned with speeds up to 15 Mbit/s per sector</a:t>
            </a:r>
          </a:p>
          <a:p>
            <a:pPr marL="0" indent="0">
              <a:lnSpc>
                <a:spcPct val="80000"/>
              </a:lnSpc>
            </a:pPr>
            <a:r>
              <a:rPr lang="en-US" sz="1400"/>
              <a:t>Ideal for VoIP and other highly available services</a:t>
            </a:r>
          </a:p>
          <a:p>
            <a:pPr marL="0" indent="0">
              <a:lnSpc>
                <a:spcPct val="80000"/>
              </a:lnSpc>
            </a:pPr>
            <a:r>
              <a:rPr lang="en-US" sz="1400"/>
              <a:t>FCC protection from interference</a:t>
            </a:r>
          </a:p>
        </p:txBody>
      </p:sp>
    </p:spTree>
  </p:cSld>
  <p:clrMapOvr>
    <a:masterClrMapping/>
  </p:clrMapOvr>
  <p:transition xmlns:p14="http://schemas.microsoft.com/office/powerpoint/2010/mai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Slide Number Placeholder 4"/>
          <p:cNvSpPr>
            <a:spLocks noGrp="1"/>
          </p:cNvSpPr>
          <p:nvPr>
            <p:ph type="sldNum" sz="quarter" idx="11"/>
          </p:nvPr>
        </p:nvSpPr>
        <p:spPr/>
        <p:txBody>
          <a:bodyPr/>
          <a:lstStyle/>
          <a:p>
            <a:fld id="{40F8B5C5-9B25-B644-B9E2-AFB87CA94AE9}" type="slidenum">
              <a:rPr lang="en-US"/>
              <a:pPr/>
              <a:t>38</a:t>
            </a:fld>
            <a:endParaRPr lang="en-US"/>
          </a:p>
        </p:txBody>
      </p:sp>
      <p:sp>
        <p:nvSpPr>
          <p:cNvPr id="28"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08546" name="Rectangle 2"/>
          <p:cNvSpPr>
            <a:spLocks noGrp="1" noChangeArrowheads="1"/>
          </p:cNvSpPr>
          <p:nvPr>
            <p:ph type="title"/>
          </p:nvPr>
        </p:nvSpPr>
        <p:spPr/>
        <p:txBody>
          <a:bodyPr/>
          <a:lstStyle/>
          <a:p>
            <a:r>
              <a:rPr lang="en-US"/>
              <a:t>General Frequency Characteristics</a:t>
            </a:r>
          </a:p>
        </p:txBody>
      </p:sp>
      <p:grpSp>
        <p:nvGrpSpPr>
          <p:cNvPr id="108580" name="Group 36"/>
          <p:cNvGrpSpPr>
            <a:grpSpLocks/>
          </p:cNvGrpSpPr>
          <p:nvPr/>
        </p:nvGrpSpPr>
        <p:grpSpPr bwMode="auto">
          <a:xfrm>
            <a:off x="179388" y="1579563"/>
            <a:ext cx="8323262" cy="4579937"/>
            <a:chOff x="109" y="832"/>
            <a:chExt cx="5243" cy="2885"/>
          </a:xfrm>
        </p:grpSpPr>
        <p:sp>
          <p:nvSpPr>
            <p:cNvPr id="108550" name="Line 6"/>
            <p:cNvSpPr>
              <a:spLocks noChangeShapeType="1"/>
            </p:cNvSpPr>
            <p:nvPr/>
          </p:nvSpPr>
          <p:spPr bwMode="auto">
            <a:xfrm>
              <a:off x="656" y="3717"/>
              <a:ext cx="4603" cy="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type="triangle" w="med" len="me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en-US"/>
            </a:p>
          </p:txBody>
        </p:sp>
        <p:sp>
          <p:nvSpPr>
            <p:cNvPr id="108556" name="Line 12"/>
            <p:cNvSpPr>
              <a:spLocks noChangeShapeType="1"/>
            </p:cNvSpPr>
            <p:nvPr/>
          </p:nvSpPr>
          <p:spPr bwMode="auto">
            <a:xfrm flipV="1">
              <a:off x="647" y="875"/>
              <a:ext cx="0" cy="2442"/>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spAutoFit/>
            </a:bodyPr>
            <a:lstStyle/>
            <a:p>
              <a:endParaRPr lang="en-US"/>
            </a:p>
          </p:txBody>
        </p:sp>
        <p:sp>
          <p:nvSpPr>
            <p:cNvPr id="108557" name="Text Box 13"/>
            <p:cNvSpPr txBox="1">
              <a:spLocks noChangeArrowheads="1"/>
            </p:cNvSpPr>
            <p:nvPr/>
          </p:nvSpPr>
          <p:spPr bwMode="auto">
            <a:xfrm rot="-5385412">
              <a:off x="-725" y="1997"/>
              <a:ext cx="1995"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2800">
                  <a:solidFill>
                    <a:schemeClr val="tx1"/>
                  </a:solidFill>
                </a:rPr>
                <a:t>Frequency (GHz)</a:t>
              </a:r>
            </a:p>
          </p:txBody>
        </p:sp>
        <p:sp>
          <p:nvSpPr>
            <p:cNvPr id="108558" name="AutoShape 14"/>
            <p:cNvSpPr>
              <a:spLocks noChangeArrowheads="1"/>
            </p:cNvSpPr>
            <p:nvPr/>
          </p:nvSpPr>
          <p:spPr bwMode="auto">
            <a:xfrm rot="5400000">
              <a:off x="701" y="899"/>
              <a:ext cx="571" cy="527"/>
            </a:xfrm>
            <a:prstGeom prst="can">
              <a:avLst>
                <a:gd name="adj" fmla="val 25000"/>
              </a:avLst>
            </a:prstGeom>
            <a:solidFill>
              <a:srgbClr val="FFFF00"/>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8559" name="AutoShape 15"/>
            <p:cNvSpPr>
              <a:spLocks noChangeArrowheads="1"/>
            </p:cNvSpPr>
            <p:nvPr/>
          </p:nvSpPr>
          <p:spPr bwMode="auto">
            <a:xfrm rot="5400000">
              <a:off x="965" y="1323"/>
              <a:ext cx="401" cy="927"/>
            </a:xfrm>
            <a:prstGeom prst="can">
              <a:avLst>
                <a:gd name="adj" fmla="val 57793"/>
              </a:avLst>
            </a:prstGeom>
            <a:solidFill>
              <a:srgbClr val="00CC66"/>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8560" name="AutoShape 16"/>
            <p:cNvSpPr>
              <a:spLocks noChangeArrowheads="1"/>
            </p:cNvSpPr>
            <p:nvPr/>
          </p:nvSpPr>
          <p:spPr bwMode="auto">
            <a:xfrm rot="5400000">
              <a:off x="1332" y="1548"/>
              <a:ext cx="274" cy="1504"/>
            </a:xfrm>
            <a:prstGeom prst="can">
              <a:avLst>
                <a:gd name="adj" fmla="val 137226"/>
              </a:avLst>
            </a:prstGeom>
            <a:solidFill>
              <a:srgbClr val="0099FF"/>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8562" name="AutoShape 18"/>
            <p:cNvSpPr>
              <a:spLocks noChangeArrowheads="1"/>
            </p:cNvSpPr>
            <p:nvPr/>
          </p:nvSpPr>
          <p:spPr bwMode="auto">
            <a:xfrm rot="5400000">
              <a:off x="2001" y="1348"/>
              <a:ext cx="157" cy="2757"/>
            </a:xfrm>
            <a:prstGeom prst="can">
              <a:avLst>
                <a:gd name="adj" fmla="val 439013"/>
              </a:avLst>
            </a:prstGeom>
            <a:solidFill>
              <a:srgbClr val="FF66CC"/>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8563" name="Text Box 19"/>
            <p:cNvSpPr txBox="1">
              <a:spLocks noChangeArrowheads="1"/>
            </p:cNvSpPr>
            <p:nvPr/>
          </p:nvSpPr>
          <p:spPr bwMode="auto">
            <a:xfrm>
              <a:off x="1247" y="1013"/>
              <a:ext cx="800" cy="2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a:solidFill>
                    <a:schemeClr val="tx1"/>
                  </a:solidFill>
                </a:rPr>
                <a:t>1400 Mb/s</a:t>
              </a:r>
            </a:p>
          </p:txBody>
        </p:sp>
        <p:sp>
          <p:nvSpPr>
            <p:cNvPr id="108564" name="Text Box 20"/>
            <p:cNvSpPr txBox="1">
              <a:spLocks noChangeArrowheads="1"/>
            </p:cNvSpPr>
            <p:nvPr/>
          </p:nvSpPr>
          <p:spPr bwMode="auto">
            <a:xfrm>
              <a:off x="416" y="1093"/>
              <a:ext cx="240" cy="19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a:spcBef>
                  <a:spcPct val="50000"/>
                </a:spcBef>
              </a:pPr>
              <a:r>
                <a:rPr lang="en-US" sz="1400">
                  <a:solidFill>
                    <a:schemeClr val="tx1"/>
                  </a:solidFill>
                </a:rPr>
                <a:t>80</a:t>
              </a:r>
            </a:p>
          </p:txBody>
        </p:sp>
        <p:sp>
          <p:nvSpPr>
            <p:cNvPr id="108565" name="Line 21"/>
            <p:cNvSpPr>
              <a:spLocks noChangeShapeType="1"/>
            </p:cNvSpPr>
            <p:nvPr/>
          </p:nvSpPr>
          <p:spPr bwMode="auto">
            <a:xfrm>
              <a:off x="651" y="3317"/>
              <a:ext cx="4576" cy="1"/>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en-US"/>
            </a:p>
          </p:txBody>
        </p:sp>
        <p:sp>
          <p:nvSpPr>
            <p:cNvPr id="108566" name="Text Box 22"/>
            <p:cNvSpPr txBox="1">
              <a:spLocks noChangeArrowheads="1"/>
            </p:cNvSpPr>
            <p:nvPr/>
          </p:nvSpPr>
          <p:spPr bwMode="auto">
            <a:xfrm>
              <a:off x="1706" y="3355"/>
              <a:ext cx="2587" cy="28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2400">
                  <a:solidFill>
                    <a:schemeClr val="tx1"/>
                  </a:solidFill>
                </a:rPr>
                <a:t>Reach (miles)</a:t>
              </a:r>
            </a:p>
          </p:txBody>
        </p:sp>
        <p:sp>
          <p:nvSpPr>
            <p:cNvPr id="108568" name="Text Box 24"/>
            <p:cNvSpPr txBox="1">
              <a:spLocks noChangeArrowheads="1"/>
            </p:cNvSpPr>
            <p:nvPr/>
          </p:nvSpPr>
          <p:spPr bwMode="auto">
            <a:xfrm>
              <a:off x="416" y="1653"/>
              <a:ext cx="240" cy="19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a:spcBef>
                  <a:spcPct val="50000"/>
                </a:spcBef>
              </a:pPr>
              <a:r>
                <a:rPr lang="en-US" sz="1400">
                  <a:solidFill>
                    <a:schemeClr val="tx1"/>
                  </a:solidFill>
                </a:rPr>
                <a:t>60</a:t>
              </a:r>
            </a:p>
          </p:txBody>
        </p:sp>
        <p:sp>
          <p:nvSpPr>
            <p:cNvPr id="108569" name="Text Box 25"/>
            <p:cNvSpPr txBox="1">
              <a:spLocks noChangeArrowheads="1"/>
            </p:cNvSpPr>
            <p:nvPr/>
          </p:nvSpPr>
          <p:spPr bwMode="auto">
            <a:xfrm>
              <a:off x="416" y="2187"/>
              <a:ext cx="240" cy="19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a:spcBef>
                  <a:spcPct val="50000"/>
                </a:spcBef>
              </a:pPr>
              <a:r>
                <a:rPr lang="en-US" sz="1400">
                  <a:solidFill>
                    <a:schemeClr val="tx1"/>
                  </a:solidFill>
                </a:rPr>
                <a:t>24</a:t>
              </a:r>
            </a:p>
          </p:txBody>
        </p:sp>
        <p:sp>
          <p:nvSpPr>
            <p:cNvPr id="108570" name="Text Box 26"/>
            <p:cNvSpPr txBox="1">
              <a:spLocks noChangeArrowheads="1"/>
            </p:cNvSpPr>
            <p:nvPr/>
          </p:nvSpPr>
          <p:spPr bwMode="auto">
            <a:xfrm>
              <a:off x="416" y="2656"/>
              <a:ext cx="271" cy="19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a:spcBef>
                  <a:spcPct val="50000"/>
                </a:spcBef>
              </a:pPr>
              <a:r>
                <a:rPr lang="en-US" sz="1400">
                  <a:solidFill>
                    <a:schemeClr val="tx1"/>
                  </a:solidFill>
                </a:rPr>
                <a:t>5.8</a:t>
              </a:r>
            </a:p>
          </p:txBody>
        </p:sp>
        <p:sp>
          <p:nvSpPr>
            <p:cNvPr id="108571" name="Text Box 27"/>
            <p:cNvSpPr txBox="1">
              <a:spLocks noChangeArrowheads="1"/>
            </p:cNvSpPr>
            <p:nvPr/>
          </p:nvSpPr>
          <p:spPr bwMode="auto">
            <a:xfrm>
              <a:off x="416" y="3018"/>
              <a:ext cx="271" cy="192"/>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pPr algn="l">
                <a:spcBef>
                  <a:spcPct val="50000"/>
                </a:spcBef>
              </a:pPr>
              <a:r>
                <a:rPr lang="en-US" sz="1400">
                  <a:solidFill>
                    <a:schemeClr val="tx1"/>
                  </a:solidFill>
                </a:rPr>
                <a:t>2.4</a:t>
              </a:r>
            </a:p>
          </p:txBody>
        </p:sp>
        <p:sp>
          <p:nvSpPr>
            <p:cNvPr id="108573" name="AutoShape 29"/>
            <p:cNvSpPr>
              <a:spLocks noChangeArrowheads="1"/>
            </p:cNvSpPr>
            <p:nvPr/>
          </p:nvSpPr>
          <p:spPr bwMode="auto">
            <a:xfrm rot="5400000">
              <a:off x="2832" y="884"/>
              <a:ext cx="157" cy="4442"/>
            </a:xfrm>
            <a:prstGeom prst="can">
              <a:avLst>
                <a:gd name="adj" fmla="val 707325"/>
              </a:avLst>
            </a:prstGeom>
            <a:solidFill>
              <a:srgbClr val="FF0066"/>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8574" name="Line 30"/>
            <p:cNvSpPr>
              <a:spLocks noChangeShapeType="1"/>
            </p:cNvSpPr>
            <p:nvPr/>
          </p:nvSpPr>
          <p:spPr bwMode="auto">
            <a:xfrm flipV="1">
              <a:off x="4958" y="946"/>
              <a:ext cx="0" cy="1809"/>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en-US"/>
            </a:p>
          </p:txBody>
        </p:sp>
        <p:sp>
          <p:nvSpPr>
            <p:cNvPr id="108575" name="Text Box 31"/>
            <p:cNvSpPr txBox="1">
              <a:spLocks noChangeArrowheads="1"/>
            </p:cNvSpPr>
            <p:nvPr/>
          </p:nvSpPr>
          <p:spPr bwMode="auto">
            <a:xfrm rot="-5385412">
              <a:off x="4191" y="1666"/>
              <a:ext cx="1995"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2800">
                  <a:solidFill>
                    <a:schemeClr val="tx1"/>
                  </a:solidFill>
                </a:rPr>
                <a:t>Cost ($$)</a:t>
              </a:r>
            </a:p>
          </p:txBody>
        </p:sp>
        <p:sp>
          <p:nvSpPr>
            <p:cNvPr id="108576" name="Text Box 32"/>
            <p:cNvSpPr txBox="1">
              <a:spLocks noChangeArrowheads="1"/>
            </p:cNvSpPr>
            <p:nvPr/>
          </p:nvSpPr>
          <p:spPr bwMode="auto">
            <a:xfrm>
              <a:off x="1578" y="1676"/>
              <a:ext cx="800" cy="2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a:solidFill>
                    <a:schemeClr val="tx1"/>
                  </a:solidFill>
                </a:rPr>
                <a:t>1000 Mb/s</a:t>
              </a:r>
            </a:p>
          </p:txBody>
        </p:sp>
        <p:sp>
          <p:nvSpPr>
            <p:cNvPr id="108577" name="Text Box 33"/>
            <p:cNvSpPr txBox="1">
              <a:spLocks noChangeArrowheads="1"/>
            </p:cNvSpPr>
            <p:nvPr/>
          </p:nvSpPr>
          <p:spPr bwMode="auto">
            <a:xfrm>
              <a:off x="2196" y="2180"/>
              <a:ext cx="800" cy="2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a:solidFill>
                    <a:schemeClr val="tx1"/>
                  </a:solidFill>
                </a:rPr>
                <a:t>480 Mb/s</a:t>
              </a:r>
            </a:p>
          </p:txBody>
        </p:sp>
        <p:sp>
          <p:nvSpPr>
            <p:cNvPr id="108578" name="Text Box 34"/>
            <p:cNvSpPr txBox="1">
              <a:spLocks noChangeArrowheads="1"/>
            </p:cNvSpPr>
            <p:nvPr/>
          </p:nvSpPr>
          <p:spPr bwMode="auto">
            <a:xfrm>
              <a:off x="2859" y="2608"/>
              <a:ext cx="800" cy="2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a:solidFill>
                    <a:schemeClr val="tx1"/>
                  </a:solidFill>
                </a:rPr>
                <a:t>40 Mb/s</a:t>
              </a:r>
            </a:p>
          </p:txBody>
        </p:sp>
        <p:sp>
          <p:nvSpPr>
            <p:cNvPr id="108579" name="Text Box 35"/>
            <p:cNvSpPr txBox="1">
              <a:spLocks noChangeArrowheads="1"/>
            </p:cNvSpPr>
            <p:nvPr/>
          </p:nvSpPr>
          <p:spPr bwMode="auto">
            <a:xfrm>
              <a:off x="4300" y="2987"/>
              <a:ext cx="800" cy="231"/>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a:solidFill>
                    <a:schemeClr val="tx1"/>
                  </a:solidFill>
                </a:rPr>
                <a:t>30 Mb/s</a:t>
              </a:r>
            </a:p>
          </p:txBody>
        </p:sp>
      </p:grpSp>
      <p:sp>
        <p:nvSpPr>
          <p:cNvPr id="108581" name="Line 37"/>
          <p:cNvSpPr>
            <a:spLocks noChangeShapeType="1"/>
          </p:cNvSpPr>
          <p:nvPr/>
        </p:nvSpPr>
        <p:spPr bwMode="auto">
          <a:xfrm>
            <a:off x="1981200" y="5410200"/>
            <a:ext cx="0" cy="330200"/>
          </a:xfrm>
          <a:prstGeom prst="line">
            <a:avLst/>
          </a:prstGeom>
          <a:noFill/>
          <a:ln>
            <a:noFill/>
          </a:ln>
          <a:effectLst/>
          <a:extLst>
            <a:ext uri="{909E8E84-426E-40dd-AFC4-6F175D3DCCD1}">
              <a14:hiddenFill xmlns:a14="http://schemas.microsoft.com/office/drawing/2010/main">
                <a:noFill/>
              </a14:hiddenFill>
            </a:ex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nchor="ctr"/>
          <a:lstStyle/>
          <a:p>
            <a:endParaRPr lang="en-US"/>
          </a:p>
        </p:txBody>
      </p:sp>
    </p:spTree>
  </p:cSld>
  <p:clrMapOvr>
    <a:masterClrMapping/>
  </p:clrMapOvr>
  <p:transition xmlns:p14="http://schemas.microsoft.com/office/powerpoint/2010/mai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 name="Slide Number Placeholder 4"/>
          <p:cNvSpPr>
            <a:spLocks noGrp="1"/>
          </p:cNvSpPr>
          <p:nvPr>
            <p:ph type="sldNum" sz="quarter" idx="11"/>
          </p:nvPr>
        </p:nvSpPr>
        <p:spPr/>
        <p:txBody>
          <a:bodyPr/>
          <a:lstStyle/>
          <a:p>
            <a:fld id="{4CEFA337-A826-1445-8801-4DF94309B588}" type="slidenum">
              <a:rPr lang="en-US"/>
              <a:pPr/>
              <a:t>39</a:t>
            </a:fld>
            <a:endParaRPr lang="en-US"/>
          </a:p>
        </p:txBody>
      </p:sp>
      <p:sp>
        <p:nvSpPr>
          <p:cNvPr id="60"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09570" name="Rectangle 2"/>
          <p:cNvSpPr>
            <a:spLocks noGrp="1" noChangeArrowheads="1"/>
          </p:cNvSpPr>
          <p:nvPr>
            <p:ph type="title"/>
          </p:nvPr>
        </p:nvSpPr>
        <p:spPr/>
        <p:txBody>
          <a:bodyPr/>
          <a:lstStyle/>
          <a:p>
            <a:r>
              <a:rPr lang="en-US"/>
              <a:t>Link Distance by Frequency</a:t>
            </a:r>
          </a:p>
        </p:txBody>
      </p:sp>
      <p:sp>
        <p:nvSpPr>
          <p:cNvPr id="109571" name="Rectangle 3"/>
          <p:cNvSpPr>
            <a:spLocks noChangeArrowheads="1"/>
          </p:cNvSpPr>
          <p:nvPr/>
        </p:nvSpPr>
        <p:spPr bwMode="auto">
          <a:xfrm>
            <a:off x="2324100" y="1552575"/>
            <a:ext cx="9144000" cy="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a:p>
        </p:txBody>
      </p:sp>
      <p:sp>
        <p:nvSpPr>
          <p:cNvPr id="109577" name="AutoShape 9"/>
          <p:cNvSpPr>
            <a:spLocks noChangeArrowheads="1"/>
          </p:cNvSpPr>
          <p:nvPr/>
        </p:nvSpPr>
        <p:spPr bwMode="auto">
          <a:xfrm rot="2127368">
            <a:off x="2746375" y="1620838"/>
            <a:ext cx="5842000" cy="5184775"/>
          </a:xfrm>
          <a:custGeom>
            <a:avLst/>
            <a:gdLst>
              <a:gd name="G0" fmla="+- 4092 0 0"/>
              <a:gd name="G1" fmla="+- 11403970 0 0"/>
              <a:gd name="G2" fmla="+- 0 0 11403970"/>
              <a:gd name="T0" fmla="*/ 0 256 1"/>
              <a:gd name="T1" fmla="*/ 180 256 1"/>
              <a:gd name="G3" fmla="+- 11403970 T0 T1"/>
              <a:gd name="T2" fmla="*/ 0 256 1"/>
              <a:gd name="T3" fmla="*/ 90 256 1"/>
              <a:gd name="G4" fmla="+- 11403970 T2 T3"/>
              <a:gd name="G5" fmla="*/ G4 2 1"/>
              <a:gd name="T4" fmla="*/ 90 256 1"/>
              <a:gd name="T5" fmla="*/ 0 256 1"/>
              <a:gd name="G6" fmla="+- 11403970 T4 T5"/>
              <a:gd name="G7" fmla="*/ G6 2 1"/>
              <a:gd name="G8" fmla="abs 1140397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4092"/>
              <a:gd name="G18" fmla="*/ 4092 1 2"/>
              <a:gd name="G19" fmla="+- G18 5400 0"/>
              <a:gd name="G20" fmla="cos G19 11403970"/>
              <a:gd name="G21" fmla="sin G19 11403970"/>
              <a:gd name="G22" fmla="+- G20 10800 0"/>
              <a:gd name="G23" fmla="+- G21 10800 0"/>
              <a:gd name="G24" fmla="+- 10800 0 G20"/>
              <a:gd name="G25" fmla="+- 4092 10800 0"/>
              <a:gd name="G26" fmla="?: G9 G17 G25"/>
              <a:gd name="G27" fmla="?: G9 0 21600"/>
              <a:gd name="G28" fmla="cos 10800 11403970"/>
              <a:gd name="G29" fmla="sin 10800 11403970"/>
              <a:gd name="G30" fmla="sin 4092 11403970"/>
              <a:gd name="G31" fmla="+- G28 10800 0"/>
              <a:gd name="G32" fmla="+- G29 10800 0"/>
              <a:gd name="G33" fmla="+- G30 10800 0"/>
              <a:gd name="G34" fmla="?: G4 0 G31"/>
              <a:gd name="G35" fmla="?: 11403970 G34 0"/>
              <a:gd name="G36" fmla="?: G6 G35 G31"/>
              <a:gd name="G37" fmla="+- 21600 0 G36"/>
              <a:gd name="G38" fmla="?: G4 0 G33"/>
              <a:gd name="G39" fmla="?: 11403970 G38 G32"/>
              <a:gd name="G40" fmla="?: G6 G39 0"/>
              <a:gd name="G41" fmla="?: G4 G32 21600"/>
              <a:gd name="G42" fmla="?: G6 G41 G33"/>
              <a:gd name="T12" fmla="*/ 10800 w 21600"/>
              <a:gd name="T13" fmla="*/ 0 h 21600"/>
              <a:gd name="T14" fmla="*/ 3394 w 21600"/>
              <a:gd name="T15" fmla="*/ 11576 h 21600"/>
              <a:gd name="T16" fmla="*/ 10800 w 21600"/>
              <a:gd name="T17" fmla="*/ 6708 h 21600"/>
              <a:gd name="T18" fmla="*/ 18206 w 21600"/>
              <a:gd name="T19" fmla="*/ 11576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6730" y="11226"/>
                </a:moveTo>
                <a:cubicBezTo>
                  <a:pt x="6715" y="11085"/>
                  <a:pt x="6708" y="10942"/>
                  <a:pt x="6708" y="10800"/>
                </a:cubicBezTo>
                <a:cubicBezTo>
                  <a:pt x="6708" y="8540"/>
                  <a:pt x="8540" y="6708"/>
                  <a:pt x="10800" y="6708"/>
                </a:cubicBezTo>
                <a:cubicBezTo>
                  <a:pt x="13059" y="6708"/>
                  <a:pt x="14892" y="8540"/>
                  <a:pt x="14892" y="10800"/>
                </a:cubicBezTo>
                <a:cubicBezTo>
                  <a:pt x="14891" y="10942"/>
                  <a:pt x="14884" y="11085"/>
                  <a:pt x="14869" y="11226"/>
                </a:cubicBezTo>
                <a:lnTo>
                  <a:pt x="21541" y="11926"/>
                </a:lnTo>
                <a:cubicBezTo>
                  <a:pt x="21580" y="11552"/>
                  <a:pt x="21600" y="11176"/>
                  <a:pt x="21600" y="10800"/>
                </a:cubicBezTo>
                <a:cubicBezTo>
                  <a:pt x="21600" y="4835"/>
                  <a:pt x="16764" y="0"/>
                  <a:pt x="10800" y="0"/>
                </a:cubicBezTo>
                <a:cubicBezTo>
                  <a:pt x="4835" y="0"/>
                  <a:pt x="0" y="4835"/>
                  <a:pt x="0" y="10800"/>
                </a:cubicBezTo>
                <a:cubicBezTo>
                  <a:pt x="-1" y="11176"/>
                  <a:pt x="19" y="11552"/>
                  <a:pt x="58" y="11926"/>
                </a:cubicBezTo>
                <a:close/>
              </a:path>
            </a:pathLst>
          </a:custGeom>
          <a:solidFill>
            <a:srgbClr val="FF6600"/>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78" name="AutoShape 10"/>
          <p:cNvSpPr>
            <a:spLocks noChangeArrowheads="1"/>
          </p:cNvSpPr>
          <p:nvPr/>
        </p:nvSpPr>
        <p:spPr bwMode="auto">
          <a:xfrm rot="2127368">
            <a:off x="2492375" y="2197100"/>
            <a:ext cx="4435475" cy="4445000"/>
          </a:xfrm>
          <a:custGeom>
            <a:avLst/>
            <a:gdLst>
              <a:gd name="G0" fmla="+- 5087 0 0"/>
              <a:gd name="G1" fmla="+- -11252080 0 0"/>
              <a:gd name="G2" fmla="+- 0 0 -11252080"/>
              <a:gd name="T0" fmla="*/ 0 256 1"/>
              <a:gd name="T1" fmla="*/ 180 256 1"/>
              <a:gd name="G3" fmla="+- -11252080 T0 T1"/>
              <a:gd name="T2" fmla="*/ 0 256 1"/>
              <a:gd name="T3" fmla="*/ 90 256 1"/>
              <a:gd name="G4" fmla="+- -11252080 T2 T3"/>
              <a:gd name="G5" fmla="*/ G4 2 1"/>
              <a:gd name="T4" fmla="*/ 90 256 1"/>
              <a:gd name="T5" fmla="*/ 0 256 1"/>
              <a:gd name="G6" fmla="+- -11252080 T4 T5"/>
              <a:gd name="G7" fmla="*/ G6 2 1"/>
              <a:gd name="G8" fmla="abs -112520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087"/>
              <a:gd name="G18" fmla="*/ 5087 1 2"/>
              <a:gd name="G19" fmla="+- G18 5400 0"/>
              <a:gd name="G20" fmla="cos G19 -11252080"/>
              <a:gd name="G21" fmla="sin G19 -11252080"/>
              <a:gd name="G22" fmla="+- G20 10800 0"/>
              <a:gd name="G23" fmla="+- G21 10800 0"/>
              <a:gd name="G24" fmla="+- 10800 0 G20"/>
              <a:gd name="G25" fmla="+- 5087 10800 0"/>
              <a:gd name="G26" fmla="?: G9 G17 G25"/>
              <a:gd name="G27" fmla="?: G9 0 21600"/>
              <a:gd name="G28" fmla="cos 10800 -11252080"/>
              <a:gd name="G29" fmla="sin 10800 -11252080"/>
              <a:gd name="G30" fmla="sin 5087 -11252080"/>
              <a:gd name="G31" fmla="+- G28 10800 0"/>
              <a:gd name="G32" fmla="+- G29 10800 0"/>
              <a:gd name="G33" fmla="+- G30 10800 0"/>
              <a:gd name="G34" fmla="?: G4 0 G31"/>
              <a:gd name="G35" fmla="?: -11252080 G34 0"/>
              <a:gd name="G36" fmla="?: G6 G35 G31"/>
              <a:gd name="G37" fmla="+- 21600 0 G36"/>
              <a:gd name="G38" fmla="?: G4 0 G33"/>
              <a:gd name="G39" fmla="?: -11252080 G38 G32"/>
              <a:gd name="G40" fmla="?: G6 G39 0"/>
              <a:gd name="G41" fmla="?: G4 G32 21600"/>
              <a:gd name="G42" fmla="?: G6 G41 G33"/>
              <a:gd name="T12" fmla="*/ 10800 w 21600"/>
              <a:gd name="T13" fmla="*/ 0 h 21600"/>
              <a:gd name="T14" fmla="*/ 2939 w 21600"/>
              <a:gd name="T15" fmla="*/ 9652 h 21600"/>
              <a:gd name="T16" fmla="*/ 10800 w 21600"/>
              <a:gd name="T17" fmla="*/ 5713 h 21600"/>
              <a:gd name="T18" fmla="*/ 18661 w 21600"/>
              <a:gd name="T19" fmla="*/ 9652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766" y="10065"/>
                </a:moveTo>
                <a:cubicBezTo>
                  <a:pt x="6131" y="7565"/>
                  <a:pt x="8274" y="5712"/>
                  <a:pt x="10800" y="5712"/>
                </a:cubicBezTo>
                <a:cubicBezTo>
                  <a:pt x="13325" y="5712"/>
                  <a:pt x="15468" y="7565"/>
                  <a:pt x="15833" y="10065"/>
                </a:cubicBezTo>
                <a:lnTo>
                  <a:pt x="21486" y="9239"/>
                </a:lnTo>
                <a:cubicBezTo>
                  <a:pt x="20712" y="3933"/>
                  <a:pt x="16161" y="0"/>
                  <a:pt x="10799" y="0"/>
                </a:cubicBezTo>
                <a:cubicBezTo>
                  <a:pt x="5438" y="0"/>
                  <a:pt x="887" y="3933"/>
                  <a:pt x="113" y="9239"/>
                </a:cubicBezTo>
                <a:close/>
              </a:path>
            </a:pathLst>
          </a:custGeom>
          <a:solidFill>
            <a:srgbClr val="3366FF"/>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79" name="AutoShape 11"/>
          <p:cNvSpPr>
            <a:spLocks noChangeArrowheads="1"/>
          </p:cNvSpPr>
          <p:nvPr/>
        </p:nvSpPr>
        <p:spPr bwMode="auto">
          <a:xfrm rot="2127368">
            <a:off x="2582863" y="2468563"/>
            <a:ext cx="3727450" cy="4325937"/>
          </a:xfrm>
          <a:custGeom>
            <a:avLst/>
            <a:gdLst>
              <a:gd name="G0" fmla="+- 5087 0 0"/>
              <a:gd name="G1" fmla="+- -11252080 0 0"/>
              <a:gd name="G2" fmla="+- 0 0 -11252080"/>
              <a:gd name="T0" fmla="*/ 0 256 1"/>
              <a:gd name="T1" fmla="*/ 180 256 1"/>
              <a:gd name="G3" fmla="+- -11252080 T0 T1"/>
              <a:gd name="T2" fmla="*/ 0 256 1"/>
              <a:gd name="T3" fmla="*/ 90 256 1"/>
              <a:gd name="G4" fmla="+- -11252080 T2 T3"/>
              <a:gd name="G5" fmla="*/ G4 2 1"/>
              <a:gd name="T4" fmla="*/ 90 256 1"/>
              <a:gd name="T5" fmla="*/ 0 256 1"/>
              <a:gd name="G6" fmla="+- -11252080 T4 T5"/>
              <a:gd name="G7" fmla="*/ G6 2 1"/>
              <a:gd name="G8" fmla="abs -11252080"/>
              <a:gd name="T6" fmla="*/ 0 256 1"/>
              <a:gd name="T7" fmla="*/ 90 256 1"/>
              <a:gd name="G9" fmla="+- G8 T6 T7"/>
              <a:gd name="G10" fmla="?: G9 G7 G5"/>
              <a:gd name="T8" fmla="*/ 0 256 1"/>
              <a:gd name="T9" fmla="*/ 360 256 1"/>
              <a:gd name="G11" fmla="+- G10 T8 T9"/>
              <a:gd name="G12" fmla="?: G10 G11 G10"/>
              <a:gd name="T10" fmla="*/ 0 256 1"/>
              <a:gd name="T11" fmla="*/ 360 256 1"/>
              <a:gd name="G13" fmla="+- G12 T10 T11"/>
              <a:gd name="G14" fmla="?: G12 G13 G12"/>
              <a:gd name="G15" fmla="+- 0 0 G14"/>
              <a:gd name="G16" fmla="+- 10800 0 0"/>
              <a:gd name="G17" fmla="+- 10800 0 5087"/>
              <a:gd name="G18" fmla="*/ 5087 1 2"/>
              <a:gd name="G19" fmla="+- G18 5400 0"/>
              <a:gd name="G20" fmla="cos G19 -11252080"/>
              <a:gd name="G21" fmla="sin G19 -11252080"/>
              <a:gd name="G22" fmla="+- G20 10800 0"/>
              <a:gd name="G23" fmla="+- G21 10800 0"/>
              <a:gd name="G24" fmla="+- 10800 0 G20"/>
              <a:gd name="G25" fmla="+- 5087 10800 0"/>
              <a:gd name="G26" fmla="?: G9 G17 G25"/>
              <a:gd name="G27" fmla="?: G9 0 21600"/>
              <a:gd name="G28" fmla="cos 10800 -11252080"/>
              <a:gd name="G29" fmla="sin 10800 -11252080"/>
              <a:gd name="G30" fmla="sin 5087 -11252080"/>
              <a:gd name="G31" fmla="+- G28 10800 0"/>
              <a:gd name="G32" fmla="+- G29 10800 0"/>
              <a:gd name="G33" fmla="+- G30 10800 0"/>
              <a:gd name="G34" fmla="?: G4 0 G31"/>
              <a:gd name="G35" fmla="?: -11252080 G34 0"/>
              <a:gd name="G36" fmla="?: G6 G35 G31"/>
              <a:gd name="G37" fmla="+- 21600 0 G36"/>
              <a:gd name="G38" fmla="?: G4 0 G33"/>
              <a:gd name="G39" fmla="?: -11252080 G38 G32"/>
              <a:gd name="G40" fmla="?: G6 G39 0"/>
              <a:gd name="G41" fmla="?: G4 G32 21600"/>
              <a:gd name="G42" fmla="?: G6 G41 G33"/>
              <a:gd name="T12" fmla="*/ 10800 w 21600"/>
              <a:gd name="T13" fmla="*/ 0 h 21600"/>
              <a:gd name="T14" fmla="*/ 2939 w 21600"/>
              <a:gd name="T15" fmla="*/ 9652 h 21600"/>
              <a:gd name="T16" fmla="*/ 10800 w 21600"/>
              <a:gd name="T17" fmla="*/ 5713 h 21600"/>
              <a:gd name="T18" fmla="*/ 18661 w 21600"/>
              <a:gd name="T19" fmla="*/ 9652 h 21600"/>
              <a:gd name="T20" fmla="*/ G36 w 21600"/>
              <a:gd name="T21" fmla="*/ G40 h 21600"/>
              <a:gd name="T22" fmla="*/ G37 w 21600"/>
              <a:gd name="T23" fmla="*/ G42 h 21600"/>
            </a:gdLst>
            <a:ahLst/>
            <a:cxnLst>
              <a:cxn ang="0">
                <a:pos x="T12" y="T13"/>
              </a:cxn>
              <a:cxn ang="0">
                <a:pos x="T14" y="T15"/>
              </a:cxn>
              <a:cxn ang="0">
                <a:pos x="T16" y="T17"/>
              </a:cxn>
              <a:cxn ang="0">
                <a:pos x="T18" y="T19"/>
              </a:cxn>
            </a:cxnLst>
            <a:rect l="T20" t="T21" r="T22" b="T23"/>
            <a:pathLst>
              <a:path w="21600" h="21600">
                <a:moveTo>
                  <a:pt x="5766" y="10065"/>
                </a:moveTo>
                <a:cubicBezTo>
                  <a:pt x="6131" y="7565"/>
                  <a:pt x="8274" y="5712"/>
                  <a:pt x="10800" y="5712"/>
                </a:cubicBezTo>
                <a:cubicBezTo>
                  <a:pt x="13325" y="5712"/>
                  <a:pt x="15468" y="7565"/>
                  <a:pt x="15833" y="10065"/>
                </a:cubicBezTo>
                <a:lnTo>
                  <a:pt x="21486" y="9239"/>
                </a:lnTo>
                <a:cubicBezTo>
                  <a:pt x="20712" y="3933"/>
                  <a:pt x="16161" y="0"/>
                  <a:pt x="10799" y="0"/>
                </a:cubicBezTo>
                <a:cubicBezTo>
                  <a:pt x="5438" y="0"/>
                  <a:pt x="887" y="3933"/>
                  <a:pt x="113" y="9239"/>
                </a:cubicBezTo>
                <a:close/>
              </a:path>
            </a:pathLst>
          </a:custGeom>
          <a:solidFill>
            <a:srgbClr val="FFCC00"/>
          </a:soli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80" name="Oval 12"/>
          <p:cNvSpPr>
            <a:spLocks noChangeArrowheads="1"/>
          </p:cNvSpPr>
          <p:nvPr/>
        </p:nvSpPr>
        <p:spPr bwMode="auto">
          <a:xfrm>
            <a:off x="3414713" y="3622675"/>
            <a:ext cx="2155825" cy="2160588"/>
          </a:xfrm>
          <a:prstGeom prst="ellipse">
            <a:avLst/>
          </a:prstGeom>
          <a:solidFill>
            <a:srgbClr val="CC99FF"/>
          </a:solidFill>
          <a:ln w="9525">
            <a:solidFill>
              <a:schemeClr val="tx1"/>
            </a:solidFill>
            <a:prstDash val="dash"/>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82" name="Rectangle 14"/>
          <p:cNvSpPr>
            <a:spLocks noChangeArrowheads="1"/>
          </p:cNvSpPr>
          <p:nvPr/>
        </p:nvSpPr>
        <p:spPr bwMode="auto">
          <a:xfrm>
            <a:off x="2266950" y="5008563"/>
            <a:ext cx="6172200" cy="116363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chemeClr val="bg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84" name="Line 16"/>
          <p:cNvSpPr>
            <a:spLocks noChangeShapeType="1"/>
          </p:cNvSpPr>
          <p:nvPr/>
        </p:nvSpPr>
        <p:spPr bwMode="auto">
          <a:xfrm flipV="1">
            <a:off x="4292600" y="1495425"/>
            <a:ext cx="0" cy="350520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85" name="Text Box 17"/>
          <p:cNvSpPr txBox="1">
            <a:spLocks noChangeArrowheads="1"/>
          </p:cNvSpPr>
          <p:nvPr/>
        </p:nvSpPr>
        <p:spPr bwMode="auto">
          <a:xfrm>
            <a:off x="6553200" y="1462088"/>
            <a:ext cx="259080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b="1">
                <a:solidFill>
                  <a:schemeClr val="tx1"/>
                </a:solidFill>
                <a:latin typeface="Arial" charset="0"/>
              </a:rPr>
              <a:t>Point-to-Multipoint</a:t>
            </a:r>
            <a:endParaRPr lang="en-US" sz="1800" b="1">
              <a:solidFill>
                <a:schemeClr val="tx1"/>
              </a:solidFill>
              <a:latin typeface="Comic Sans MS" charset="0"/>
            </a:endParaRPr>
          </a:p>
        </p:txBody>
      </p:sp>
      <p:sp>
        <p:nvSpPr>
          <p:cNvPr id="109586" name="Text Box 18"/>
          <p:cNvSpPr txBox="1">
            <a:spLocks noChangeArrowheads="1"/>
          </p:cNvSpPr>
          <p:nvPr/>
        </p:nvSpPr>
        <p:spPr bwMode="auto">
          <a:xfrm>
            <a:off x="4367213" y="2873375"/>
            <a:ext cx="1282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2000" b="1">
                <a:solidFill>
                  <a:schemeClr val="tx1"/>
                </a:solidFill>
                <a:latin typeface="Arial" charset="0"/>
              </a:rPr>
              <a:t>28 GHz</a:t>
            </a:r>
          </a:p>
        </p:txBody>
      </p:sp>
      <p:sp>
        <p:nvSpPr>
          <p:cNvPr id="109587" name="Text Box 19"/>
          <p:cNvSpPr txBox="1">
            <a:spLocks noChangeArrowheads="1"/>
          </p:cNvSpPr>
          <p:nvPr/>
        </p:nvSpPr>
        <p:spPr bwMode="auto">
          <a:xfrm>
            <a:off x="4251325" y="4065588"/>
            <a:ext cx="12827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2000" b="1">
                <a:solidFill>
                  <a:schemeClr val="tx2"/>
                </a:solidFill>
                <a:latin typeface="Arial" charset="0"/>
              </a:rPr>
              <a:t>38 GHz</a:t>
            </a:r>
          </a:p>
        </p:txBody>
      </p:sp>
      <p:sp>
        <p:nvSpPr>
          <p:cNvPr id="109588" name="Oval 20"/>
          <p:cNvSpPr>
            <a:spLocks noChangeArrowheads="1"/>
          </p:cNvSpPr>
          <p:nvPr/>
        </p:nvSpPr>
        <p:spPr bwMode="auto">
          <a:xfrm>
            <a:off x="3387725" y="4951413"/>
            <a:ext cx="101600" cy="1016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89" name="Text Box 21"/>
          <p:cNvSpPr txBox="1">
            <a:spLocks noChangeArrowheads="1"/>
          </p:cNvSpPr>
          <p:nvPr/>
        </p:nvSpPr>
        <p:spPr bwMode="auto">
          <a:xfrm>
            <a:off x="6072188" y="5038725"/>
            <a:ext cx="5048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b="1">
                <a:solidFill>
                  <a:schemeClr val="tx1"/>
                </a:solidFill>
                <a:latin typeface="Arial" charset="0"/>
              </a:rPr>
              <a:t>3.5</a:t>
            </a:r>
          </a:p>
        </p:txBody>
      </p:sp>
      <p:sp>
        <p:nvSpPr>
          <p:cNvPr id="109590" name="Text Box 22"/>
          <p:cNvSpPr txBox="1">
            <a:spLocks noChangeArrowheads="1"/>
          </p:cNvSpPr>
          <p:nvPr/>
        </p:nvSpPr>
        <p:spPr bwMode="auto">
          <a:xfrm>
            <a:off x="6675438" y="5038725"/>
            <a:ext cx="5048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b="1">
                <a:solidFill>
                  <a:schemeClr val="tx1"/>
                </a:solidFill>
                <a:latin typeface="Arial" charset="0"/>
              </a:rPr>
              <a:t>4.30     </a:t>
            </a:r>
          </a:p>
        </p:txBody>
      </p:sp>
      <p:sp>
        <p:nvSpPr>
          <p:cNvPr id="109591" name="Oval 23"/>
          <p:cNvSpPr>
            <a:spLocks noChangeArrowheads="1"/>
          </p:cNvSpPr>
          <p:nvPr/>
        </p:nvSpPr>
        <p:spPr bwMode="auto">
          <a:xfrm>
            <a:off x="5480050" y="4965700"/>
            <a:ext cx="101600" cy="1016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92" name="Oval 24"/>
          <p:cNvSpPr>
            <a:spLocks noChangeArrowheads="1"/>
          </p:cNvSpPr>
          <p:nvPr/>
        </p:nvSpPr>
        <p:spPr bwMode="auto">
          <a:xfrm>
            <a:off x="6302375" y="4951413"/>
            <a:ext cx="101600" cy="1016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93" name="Text Box 25"/>
          <p:cNvSpPr txBox="1">
            <a:spLocks noChangeArrowheads="1"/>
          </p:cNvSpPr>
          <p:nvPr/>
        </p:nvSpPr>
        <p:spPr bwMode="auto">
          <a:xfrm>
            <a:off x="4824413" y="5365750"/>
            <a:ext cx="27574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400" b="1">
                <a:solidFill>
                  <a:schemeClr val="tx1"/>
                </a:solidFill>
                <a:latin typeface="Arial" charset="0"/>
              </a:rPr>
              <a:t>Reach Distance*, miles</a:t>
            </a:r>
          </a:p>
        </p:txBody>
      </p:sp>
      <p:sp>
        <p:nvSpPr>
          <p:cNvPr id="109594" name="Text Box 26"/>
          <p:cNvSpPr txBox="1">
            <a:spLocks noChangeArrowheads="1"/>
          </p:cNvSpPr>
          <p:nvPr/>
        </p:nvSpPr>
        <p:spPr bwMode="auto">
          <a:xfrm>
            <a:off x="4324350" y="5659438"/>
            <a:ext cx="34782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000">
                <a:solidFill>
                  <a:schemeClr val="tx1"/>
                </a:solidFill>
                <a:latin typeface="Arial" charset="0"/>
              </a:rPr>
              <a:t>*Assume Rain Zone K, Single Channel per Transmitter, same power, same dB gain antennae for all frequencies. </a:t>
            </a:r>
          </a:p>
        </p:txBody>
      </p:sp>
      <p:sp>
        <p:nvSpPr>
          <p:cNvPr id="109595" name="Text Box 27"/>
          <p:cNvSpPr txBox="1">
            <a:spLocks noChangeArrowheads="1"/>
          </p:cNvSpPr>
          <p:nvPr/>
        </p:nvSpPr>
        <p:spPr bwMode="auto">
          <a:xfrm>
            <a:off x="646113" y="5297488"/>
            <a:ext cx="2757487"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400" b="1">
                <a:solidFill>
                  <a:schemeClr val="tx1"/>
                </a:solidFill>
                <a:latin typeface="Arial" charset="0"/>
              </a:rPr>
              <a:t>Reach Distance**, miles</a:t>
            </a:r>
          </a:p>
        </p:txBody>
      </p:sp>
      <p:sp>
        <p:nvSpPr>
          <p:cNvPr id="109596" name="Line 28"/>
          <p:cNvSpPr>
            <a:spLocks noChangeShapeType="1"/>
          </p:cNvSpPr>
          <p:nvPr/>
        </p:nvSpPr>
        <p:spPr bwMode="auto">
          <a:xfrm>
            <a:off x="2844800" y="4425950"/>
            <a:ext cx="12700" cy="593725"/>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97" name="Text Box 29"/>
          <p:cNvSpPr txBox="1">
            <a:spLocks noChangeArrowheads="1"/>
          </p:cNvSpPr>
          <p:nvPr/>
        </p:nvSpPr>
        <p:spPr bwMode="auto">
          <a:xfrm>
            <a:off x="514350" y="5672138"/>
            <a:ext cx="3478213"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000">
                <a:solidFill>
                  <a:schemeClr val="tx1"/>
                </a:solidFill>
                <a:latin typeface="Arial" charset="0"/>
              </a:rPr>
              <a:t>**Assume Rain Zone K, 6cm antennae for 99.995% average availability,  vertical polarization. </a:t>
            </a:r>
          </a:p>
        </p:txBody>
      </p:sp>
      <p:sp>
        <p:nvSpPr>
          <p:cNvPr id="109598" name="Rectangle 30"/>
          <p:cNvSpPr>
            <a:spLocks noChangeArrowheads="1"/>
          </p:cNvSpPr>
          <p:nvPr/>
        </p:nvSpPr>
        <p:spPr bwMode="auto">
          <a:xfrm>
            <a:off x="3062288" y="1652588"/>
            <a:ext cx="1203325" cy="398780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599" name="Line 31"/>
          <p:cNvSpPr>
            <a:spLocks noChangeShapeType="1"/>
          </p:cNvSpPr>
          <p:nvPr/>
        </p:nvSpPr>
        <p:spPr bwMode="auto">
          <a:xfrm flipH="1" flipV="1">
            <a:off x="2820988" y="4425950"/>
            <a:ext cx="1524000" cy="555625"/>
          </a:xfrm>
          <a:prstGeom prst="line">
            <a:avLst/>
          </a:prstGeom>
          <a:noFill/>
          <a:ln w="38100">
            <a:solidFill>
              <a:srgbClr val="3366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00" name="Line 32"/>
          <p:cNvSpPr>
            <a:spLocks noChangeShapeType="1"/>
          </p:cNvSpPr>
          <p:nvPr/>
        </p:nvSpPr>
        <p:spPr bwMode="auto">
          <a:xfrm flipH="1" flipV="1">
            <a:off x="3213100" y="4762500"/>
            <a:ext cx="1136650" cy="215900"/>
          </a:xfrm>
          <a:prstGeom prst="line">
            <a:avLst/>
          </a:prstGeom>
          <a:noFill/>
          <a:ln w="38100">
            <a:solidFill>
              <a:srgbClr val="FFCC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01" name="Line 33"/>
          <p:cNvSpPr>
            <a:spLocks noChangeShapeType="1"/>
          </p:cNvSpPr>
          <p:nvPr/>
        </p:nvSpPr>
        <p:spPr bwMode="auto">
          <a:xfrm>
            <a:off x="500063" y="4987925"/>
            <a:ext cx="8001000" cy="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02" name="Text Box 34"/>
          <p:cNvSpPr txBox="1">
            <a:spLocks noChangeArrowheads="1"/>
          </p:cNvSpPr>
          <p:nvPr/>
        </p:nvSpPr>
        <p:spPr bwMode="auto">
          <a:xfrm>
            <a:off x="5267325" y="5038725"/>
            <a:ext cx="5048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b="1">
                <a:solidFill>
                  <a:schemeClr val="tx1"/>
                </a:solidFill>
                <a:latin typeface="Arial" charset="0"/>
              </a:rPr>
              <a:t>2.2</a:t>
            </a:r>
          </a:p>
        </p:txBody>
      </p:sp>
      <p:sp>
        <p:nvSpPr>
          <p:cNvPr id="109603" name="Text Box 35"/>
          <p:cNvSpPr txBox="1">
            <a:spLocks noChangeArrowheads="1"/>
          </p:cNvSpPr>
          <p:nvPr/>
        </p:nvSpPr>
        <p:spPr bwMode="auto">
          <a:xfrm>
            <a:off x="2584450" y="5014913"/>
            <a:ext cx="99695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b="1">
                <a:solidFill>
                  <a:schemeClr val="tx1"/>
                </a:solidFill>
                <a:latin typeface="Arial" charset="0"/>
              </a:rPr>
              <a:t> 5.0     3.0</a:t>
            </a:r>
          </a:p>
        </p:txBody>
      </p:sp>
      <p:sp>
        <p:nvSpPr>
          <p:cNvPr id="109604" name="Line 36"/>
          <p:cNvSpPr>
            <a:spLocks noChangeShapeType="1"/>
          </p:cNvSpPr>
          <p:nvPr/>
        </p:nvSpPr>
        <p:spPr bwMode="auto">
          <a:xfrm flipH="1">
            <a:off x="3263900" y="4775200"/>
            <a:ext cx="1588" cy="217488"/>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05" name="Oval 37"/>
          <p:cNvSpPr>
            <a:spLocks noChangeArrowheads="1"/>
          </p:cNvSpPr>
          <p:nvPr/>
        </p:nvSpPr>
        <p:spPr bwMode="auto">
          <a:xfrm>
            <a:off x="6821488" y="4951413"/>
            <a:ext cx="101600" cy="1016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06" name="Text Box 38"/>
          <p:cNvSpPr txBox="1">
            <a:spLocks noChangeArrowheads="1"/>
          </p:cNvSpPr>
          <p:nvPr/>
        </p:nvSpPr>
        <p:spPr bwMode="auto">
          <a:xfrm>
            <a:off x="7100888" y="3648075"/>
            <a:ext cx="12827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b="1">
                <a:latin typeface="Arial" charset="0"/>
              </a:rPr>
              <a:t>2.5 GHz</a:t>
            </a:r>
          </a:p>
        </p:txBody>
      </p:sp>
      <p:sp>
        <p:nvSpPr>
          <p:cNvPr id="109607" name="Line 39"/>
          <p:cNvSpPr>
            <a:spLocks noChangeShapeType="1"/>
          </p:cNvSpPr>
          <p:nvPr/>
        </p:nvSpPr>
        <p:spPr bwMode="auto">
          <a:xfrm flipH="1" flipV="1">
            <a:off x="1524000" y="3417888"/>
            <a:ext cx="2806700" cy="1563687"/>
          </a:xfrm>
          <a:prstGeom prst="line">
            <a:avLst/>
          </a:prstGeom>
          <a:noFill/>
          <a:ln w="38100">
            <a:solidFill>
              <a:srgbClr val="00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08" name="Text Box 40"/>
          <p:cNvSpPr txBox="1">
            <a:spLocks noChangeArrowheads="1"/>
          </p:cNvSpPr>
          <p:nvPr/>
        </p:nvSpPr>
        <p:spPr bwMode="auto">
          <a:xfrm>
            <a:off x="1298575" y="5010150"/>
            <a:ext cx="5048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b="1">
                <a:solidFill>
                  <a:schemeClr val="tx1"/>
                </a:solidFill>
                <a:latin typeface="Arial" charset="0"/>
              </a:rPr>
              <a:t>12</a:t>
            </a:r>
          </a:p>
        </p:txBody>
      </p:sp>
      <p:sp>
        <p:nvSpPr>
          <p:cNvPr id="109609" name="Line 41"/>
          <p:cNvSpPr>
            <a:spLocks noChangeShapeType="1"/>
          </p:cNvSpPr>
          <p:nvPr/>
        </p:nvSpPr>
        <p:spPr bwMode="auto">
          <a:xfrm>
            <a:off x="1524000" y="3402013"/>
            <a:ext cx="20638" cy="1617662"/>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grpSp>
        <p:nvGrpSpPr>
          <p:cNvPr id="109610" name="Group 42"/>
          <p:cNvGrpSpPr>
            <a:grpSpLocks/>
          </p:cNvGrpSpPr>
          <p:nvPr/>
        </p:nvGrpSpPr>
        <p:grpSpPr bwMode="auto">
          <a:xfrm>
            <a:off x="4181475" y="4914900"/>
            <a:ext cx="384175" cy="654050"/>
            <a:chOff x="847" y="3535"/>
            <a:chExt cx="392" cy="614"/>
          </a:xfrm>
        </p:grpSpPr>
        <p:grpSp>
          <p:nvGrpSpPr>
            <p:cNvPr id="109611" name="Group 43"/>
            <p:cNvGrpSpPr>
              <a:grpSpLocks/>
            </p:cNvGrpSpPr>
            <p:nvPr/>
          </p:nvGrpSpPr>
          <p:grpSpPr bwMode="auto">
            <a:xfrm>
              <a:off x="847" y="3535"/>
              <a:ext cx="300" cy="600"/>
              <a:chOff x="756" y="3287"/>
              <a:chExt cx="300" cy="600"/>
            </a:xfrm>
          </p:grpSpPr>
          <p:sp>
            <p:nvSpPr>
              <p:cNvPr id="109612" name="Rectangle 44"/>
              <p:cNvSpPr>
                <a:spLocks noChangeArrowheads="1"/>
              </p:cNvSpPr>
              <p:nvPr/>
            </p:nvSpPr>
            <p:spPr bwMode="auto">
              <a:xfrm>
                <a:off x="809" y="3535"/>
                <a:ext cx="247" cy="352"/>
              </a:xfrm>
              <a:prstGeom prst="rect">
                <a:avLst/>
              </a:prstGeom>
              <a:gradFill rotWithShape="0">
                <a:gsLst>
                  <a:gs pos="0">
                    <a:srgbClr val="969696"/>
                  </a:gs>
                  <a:gs pos="50000">
                    <a:schemeClr val="bg1"/>
                  </a:gs>
                  <a:gs pos="100000">
                    <a:srgbClr val="969696"/>
                  </a:gs>
                </a:gsLst>
                <a:lin ang="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13" name="Line 45"/>
              <p:cNvSpPr>
                <a:spLocks noChangeShapeType="1"/>
              </p:cNvSpPr>
              <p:nvPr/>
            </p:nvSpPr>
            <p:spPr bwMode="auto">
              <a:xfrm flipH="1">
                <a:off x="809" y="3366"/>
                <a:ext cx="1" cy="169"/>
              </a:xfrm>
              <a:prstGeom prst="line">
                <a:avLst/>
              </a:prstGeom>
              <a:no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14" name="AutoShape 46"/>
              <p:cNvSpPr>
                <a:spLocks noChangeArrowheads="1"/>
              </p:cNvSpPr>
              <p:nvPr/>
            </p:nvSpPr>
            <p:spPr bwMode="auto">
              <a:xfrm rot="-27112039">
                <a:off x="822" y="3274"/>
                <a:ext cx="130" cy="157"/>
              </a:xfrm>
              <a:prstGeom prst="triangle">
                <a:avLst>
                  <a:gd name="adj" fmla="val 50000"/>
                </a:avLst>
              </a:prstGeom>
              <a:gradFill rotWithShape="0">
                <a:gsLst>
                  <a:gs pos="0">
                    <a:srgbClr val="969696"/>
                  </a:gs>
                  <a:gs pos="50000">
                    <a:schemeClr val="bg1"/>
                  </a:gs>
                  <a:gs pos="100000">
                    <a:srgbClr val="969696"/>
                  </a:gs>
                </a:gsLst>
                <a:lin ang="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15" name="Rectangle 47"/>
              <p:cNvSpPr>
                <a:spLocks noChangeArrowheads="1"/>
              </p:cNvSpPr>
              <p:nvPr/>
            </p:nvSpPr>
            <p:spPr bwMode="auto">
              <a:xfrm>
                <a:off x="756" y="3287"/>
                <a:ext cx="53" cy="131"/>
              </a:xfrm>
              <a:prstGeom prst="rect">
                <a:avLst/>
              </a:prstGeom>
              <a:gradFill rotWithShape="0">
                <a:gsLst>
                  <a:gs pos="0">
                    <a:srgbClr val="969696"/>
                  </a:gs>
                  <a:gs pos="50000">
                    <a:schemeClr val="bg1"/>
                  </a:gs>
                  <a:gs pos="100000">
                    <a:srgbClr val="969696"/>
                  </a:gs>
                </a:gsLst>
                <a:lin ang="0" scaled="1"/>
              </a:gradFill>
              <a:ln w="9525">
                <a:solidFill>
                  <a:schemeClr val="tx1"/>
                </a:solidFill>
                <a:miter lim="800000"/>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grpSp>
        <p:sp>
          <p:nvSpPr>
            <p:cNvPr id="109616" name="Text Box 48"/>
            <p:cNvSpPr txBox="1">
              <a:spLocks noChangeArrowheads="1"/>
            </p:cNvSpPr>
            <p:nvPr/>
          </p:nvSpPr>
          <p:spPr bwMode="auto">
            <a:xfrm>
              <a:off x="862" y="3863"/>
              <a:ext cx="377" cy="2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endParaRPr lang="de-DE" sz="1400" b="1">
                <a:solidFill>
                  <a:schemeClr val="tx1"/>
                </a:solidFill>
                <a:latin typeface="Arial" charset="0"/>
              </a:endParaRPr>
            </a:p>
          </p:txBody>
        </p:sp>
      </p:grpSp>
      <p:sp>
        <p:nvSpPr>
          <p:cNvPr id="109617" name="Text Box 49"/>
          <p:cNvSpPr txBox="1">
            <a:spLocks noChangeArrowheads="1"/>
          </p:cNvSpPr>
          <p:nvPr/>
        </p:nvSpPr>
        <p:spPr bwMode="auto">
          <a:xfrm>
            <a:off x="231775" y="5010150"/>
            <a:ext cx="5048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b="1">
                <a:solidFill>
                  <a:schemeClr val="tx1"/>
                </a:solidFill>
                <a:latin typeface="Arial" charset="0"/>
              </a:rPr>
              <a:t>30.0</a:t>
            </a:r>
          </a:p>
        </p:txBody>
      </p:sp>
      <p:sp>
        <p:nvSpPr>
          <p:cNvPr id="109618" name="Line 50"/>
          <p:cNvSpPr>
            <a:spLocks noChangeShapeType="1"/>
          </p:cNvSpPr>
          <p:nvPr/>
        </p:nvSpPr>
        <p:spPr bwMode="auto">
          <a:xfrm flipH="1" flipV="1">
            <a:off x="533400" y="2351088"/>
            <a:ext cx="3759200" cy="2592387"/>
          </a:xfrm>
          <a:prstGeom prst="line">
            <a:avLst/>
          </a:prstGeom>
          <a:noFill/>
          <a:ln w="38100">
            <a:solidFill>
              <a:srgbClr val="FF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grpSp>
        <p:nvGrpSpPr>
          <p:cNvPr id="109619" name="Group 51"/>
          <p:cNvGrpSpPr>
            <a:grpSpLocks/>
          </p:cNvGrpSpPr>
          <p:nvPr/>
        </p:nvGrpSpPr>
        <p:grpSpPr bwMode="auto">
          <a:xfrm>
            <a:off x="1373188" y="1901825"/>
            <a:ext cx="1770062" cy="1042988"/>
            <a:chOff x="4239" y="1372"/>
            <a:chExt cx="1115" cy="657"/>
          </a:xfrm>
        </p:grpSpPr>
        <p:sp>
          <p:nvSpPr>
            <p:cNvPr id="109620" name="Rectangle 52"/>
            <p:cNvSpPr>
              <a:spLocks noChangeArrowheads="1"/>
            </p:cNvSpPr>
            <p:nvPr/>
          </p:nvSpPr>
          <p:spPr bwMode="auto">
            <a:xfrm>
              <a:off x="4239" y="1376"/>
              <a:ext cx="1063" cy="64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C0C0C0"/>
                  </a:solid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21" name="Line 53"/>
            <p:cNvSpPr>
              <a:spLocks noChangeShapeType="1"/>
            </p:cNvSpPr>
            <p:nvPr/>
          </p:nvSpPr>
          <p:spPr bwMode="auto">
            <a:xfrm>
              <a:off x="4331" y="1604"/>
              <a:ext cx="520" cy="0"/>
            </a:xfrm>
            <a:prstGeom prst="line">
              <a:avLst/>
            </a:prstGeom>
            <a:noFill/>
            <a:ln w="38100">
              <a:solidFill>
                <a:srgbClr val="00FF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22" name="Line 54"/>
            <p:cNvSpPr>
              <a:spLocks noChangeShapeType="1"/>
            </p:cNvSpPr>
            <p:nvPr/>
          </p:nvSpPr>
          <p:spPr bwMode="auto">
            <a:xfrm>
              <a:off x="4331" y="1788"/>
              <a:ext cx="520" cy="0"/>
            </a:xfrm>
            <a:prstGeom prst="line">
              <a:avLst/>
            </a:prstGeom>
            <a:noFill/>
            <a:ln w="38100">
              <a:solidFill>
                <a:srgbClr val="3366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23" name="Line 55"/>
            <p:cNvSpPr>
              <a:spLocks noChangeShapeType="1"/>
            </p:cNvSpPr>
            <p:nvPr/>
          </p:nvSpPr>
          <p:spPr bwMode="auto">
            <a:xfrm>
              <a:off x="4331" y="1940"/>
              <a:ext cx="520" cy="0"/>
            </a:xfrm>
            <a:prstGeom prst="line">
              <a:avLst/>
            </a:prstGeom>
            <a:noFill/>
            <a:ln w="38100">
              <a:solidFill>
                <a:srgbClr val="FFCC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24" name="Text Box 56"/>
            <p:cNvSpPr txBox="1">
              <a:spLocks noChangeArrowheads="1"/>
            </p:cNvSpPr>
            <p:nvPr/>
          </p:nvSpPr>
          <p:spPr bwMode="auto">
            <a:xfrm>
              <a:off x="4841" y="1704"/>
              <a:ext cx="51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a:solidFill>
                    <a:schemeClr val="tx1"/>
                  </a:solidFill>
                  <a:latin typeface="Arial" charset="0"/>
                </a:rPr>
                <a:t>23 GHz</a:t>
              </a:r>
            </a:p>
          </p:txBody>
        </p:sp>
        <p:sp>
          <p:nvSpPr>
            <p:cNvPr id="109625" name="Text Box 57"/>
            <p:cNvSpPr txBox="1">
              <a:spLocks noChangeArrowheads="1"/>
            </p:cNvSpPr>
            <p:nvPr/>
          </p:nvSpPr>
          <p:spPr bwMode="auto">
            <a:xfrm>
              <a:off x="4841" y="1528"/>
              <a:ext cx="51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a:solidFill>
                    <a:schemeClr val="tx1"/>
                  </a:solidFill>
                  <a:latin typeface="Arial" charset="0"/>
                </a:rPr>
                <a:t> 6 GHz</a:t>
              </a:r>
            </a:p>
          </p:txBody>
        </p:sp>
        <p:sp>
          <p:nvSpPr>
            <p:cNvPr id="109626" name="Text Box 58"/>
            <p:cNvSpPr txBox="1">
              <a:spLocks noChangeArrowheads="1"/>
            </p:cNvSpPr>
            <p:nvPr/>
          </p:nvSpPr>
          <p:spPr bwMode="auto">
            <a:xfrm>
              <a:off x="4838" y="1856"/>
              <a:ext cx="51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a:solidFill>
                    <a:schemeClr val="tx1"/>
                  </a:solidFill>
                  <a:latin typeface="Arial" charset="0"/>
                </a:rPr>
                <a:t>28 GHz</a:t>
              </a:r>
            </a:p>
          </p:txBody>
        </p:sp>
        <p:sp>
          <p:nvSpPr>
            <p:cNvPr id="109627" name="Line 59"/>
            <p:cNvSpPr>
              <a:spLocks noChangeShapeType="1"/>
            </p:cNvSpPr>
            <p:nvPr/>
          </p:nvSpPr>
          <p:spPr bwMode="auto">
            <a:xfrm>
              <a:off x="4331" y="1460"/>
              <a:ext cx="520" cy="0"/>
            </a:xfrm>
            <a:prstGeom prst="line">
              <a:avLst/>
            </a:prstGeom>
            <a:noFill/>
            <a:ln w="38100">
              <a:solidFill>
                <a:srgbClr val="FF66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28" name="Text Box 60"/>
            <p:cNvSpPr txBox="1">
              <a:spLocks noChangeArrowheads="1"/>
            </p:cNvSpPr>
            <p:nvPr/>
          </p:nvSpPr>
          <p:spPr bwMode="auto">
            <a:xfrm>
              <a:off x="4817" y="1372"/>
              <a:ext cx="513" cy="1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a:solidFill>
                    <a:schemeClr val="tx1"/>
                  </a:solidFill>
                  <a:latin typeface="Arial" charset="0"/>
                </a:rPr>
                <a:t> 2.5 GHz</a:t>
              </a:r>
            </a:p>
          </p:txBody>
        </p:sp>
      </p:grpSp>
      <p:sp>
        <p:nvSpPr>
          <p:cNvPr id="109629" name="Line 61"/>
          <p:cNvSpPr>
            <a:spLocks noChangeShapeType="1"/>
          </p:cNvSpPr>
          <p:nvPr/>
        </p:nvSpPr>
        <p:spPr bwMode="auto">
          <a:xfrm flipH="1">
            <a:off x="515938" y="2373313"/>
            <a:ext cx="17462" cy="2608262"/>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30" name="Text Box 62"/>
          <p:cNvSpPr txBox="1">
            <a:spLocks noChangeArrowheads="1"/>
          </p:cNvSpPr>
          <p:nvPr/>
        </p:nvSpPr>
        <p:spPr bwMode="auto">
          <a:xfrm>
            <a:off x="4357688" y="2238375"/>
            <a:ext cx="12827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b="1">
                <a:latin typeface="Arial" charset="0"/>
              </a:rPr>
              <a:t>24 GHz</a:t>
            </a:r>
          </a:p>
        </p:txBody>
      </p:sp>
      <p:sp>
        <p:nvSpPr>
          <p:cNvPr id="109631" name="Oval 63"/>
          <p:cNvSpPr>
            <a:spLocks noChangeArrowheads="1"/>
          </p:cNvSpPr>
          <p:nvPr/>
        </p:nvSpPr>
        <p:spPr bwMode="auto">
          <a:xfrm>
            <a:off x="8364538" y="4951413"/>
            <a:ext cx="101600" cy="101600"/>
          </a:xfrm>
          <a:prstGeom prst="ellipse">
            <a:avLst/>
          </a:prstGeom>
          <a:solidFill>
            <a:schemeClr val="tx2"/>
          </a:solidFill>
          <a:ln w="9525">
            <a:solidFill>
              <a:schemeClr val="tx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09632" name="Text Box 64"/>
          <p:cNvSpPr txBox="1">
            <a:spLocks noChangeArrowheads="1"/>
          </p:cNvSpPr>
          <p:nvPr/>
        </p:nvSpPr>
        <p:spPr bwMode="auto">
          <a:xfrm>
            <a:off x="8313738" y="5076825"/>
            <a:ext cx="504825"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200" b="1">
                <a:solidFill>
                  <a:schemeClr val="tx1"/>
                </a:solidFill>
                <a:latin typeface="Arial" charset="0"/>
              </a:rPr>
              <a:t>25     </a:t>
            </a:r>
          </a:p>
        </p:txBody>
      </p:sp>
      <p:sp>
        <p:nvSpPr>
          <p:cNvPr id="109583" name="Text Box 15"/>
          <p:cNvSpPr txBox="1">
            <a:spLocks noChangeArrowheads="1"/>
          </p:cNvSpPr>
          <p:nvPr/>
        </p:nvSpPr>
        <p:spPr bwMode="auto">
          <a:xfrm>
            <a:off x="909638" y="1520825"/>
            <a:ext cx="3556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1800" b="1">
                <a:solidFill>
                  <a:schemeClr val="tx1"/>
                </a:solidFill>
                <a:latin typeface="Arial" charset="0"/>
              </a:rPr>
              <a:t>Point-to-Point Links</a:t>
            </a:r>
            <a:endParaRPr lang="en-US" sz="1800" b="1">
              <a:solidFill>
                <a:schemeClr val="tx1"/>
              </a:solidFill>
              <a:latin typeface="Comic Sans MS" charset="0"/>
            </a:endParaRPr>
          </a:p>
        </p:txBody>
      </p:sp>
    </p:spTree>
  </p:cSld>
  <p:clrMapOvr>
    <a:masterClrMapping/>
  </p:clrMapOvr>
  <p:transition xmlns:p14="http://schemas.microsoft.com/office/powerpoint/2010/mai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29A6BADB-E7F6-1546-AB46-CE23277D1E9F}" type="slidenum">
              <a:rPr lang="en-US"/>
              <a:pPr/>
              <a:t>40</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07522" name="Rectangle 2"/>
          <p:cNvSpPr>
            <a:spLocks noGrp="1" noChangeArrowheads="1"/>
          </p:cNvSpPr>
          <p:nvPr>
            <p:ph type="title"/>
          </p:nvPr>
        </p:nvSpPr>
        <p:spPr/>
        <p:txBody>
          <a:bodyPr/>
          <a:lstStyle/>
          <a:p>
            <a:r>
              <a:rPr lang="en-US"/>
              <a:t>Point to Point Ranges- Licensed</a:t>
            </a:r>
          </a:p>
        </p:txBody>
      </p:sp>
      <p:pic>
        <p:nvPicPr>
          <p:cNvPr id="107525" name="Picture 5"/>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l="12193" t="25314" r="4126"/>
          <a:stretch>
            <a:fillRect/>
          </a:stretch>
        </p:blipFill>
        <p:spPr>
          <a:xfrm>
            <a:off x="947738" y="1497013"/>
            <a:ext cx="7021512" cy="4265612"/>
          </a:xfrm>
          <a:noFill/>
          <a:ln/>
        </p:spPr>
      </p:pic>
    </p:spTree>
  </p:cSld>
  <p:clrMapOvr>
    <a:masterClrMapping/>
  </p:clrMapOvr>
  <p:transition xmlns:p14="http://schemas.microsoft.com/office/powerpoint/2010/mai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9DBDE0A2-1C33-A44B-80DD-E0F4405BCC9A}" type="slidenum">
              <a:rPr lang="en-US"/>
              <a:pPr/>
              <a:t>41</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11618" name="Rectangle 2"/>
          <p:cNvSpPr>
            <a:spLocks noGrp="1" noChangeArrowheads="1"/>
          </p:cNvSpPr>
          <p:nvPr>
            <p:ph type="title"/>
          </p:nvPr>
        </p:nvSpPr>
        <p:spPr/>
        <p:txBody>
          <a:bodyPr/>
          <a:lstStyle/>
          <a:p>
            <a:r>
              <a:rPr lang="en-US"/>
              <a:t>Point to Point Ranges- Unlicensed</a:t>
            </a:r>
          </a:p>
        </p:txBody>
      </p:sp>
      <p:pic>
        <p:nvPicPr>
          <p:cNvPr id="111620" name="Picture 4"/>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677863" y="1435100"/>
            <a:ext cx="7772400" cy="4114800"/>
          </a:xfrm>
          <a:noFill/>
          <a:ln/>
        </p:spPr>
      </p:pic>
    </p:spTree>
  </p:cSld>
  <p:clrMapOvr>
    <a:masterClrMapping/>
  </p:clrMapOvr>
  <p:transition xmlns:p14="http://schemas.microsoft.com/office/powerpoint/2010/mai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lstStyle/>
          <a:p>
            <a:fld id="{A6899529-D510-CD4A-873D-7D836679E468}" type="slidenum">
              <a:rPr lang="en-US"/>
              <a:pPr/>
              <a:t>42</a:t>
            </a:fld>
            <a:endParaRPr lang="en-US"/>
          </a:p>
        </p:txBody>
      </p:sp>
      <p:sp>
        <p:nvSpPr>
          <p:cNvPr id="5"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13666" name="Rectangle 2"/>
          <p:cNvSpPr>
            <a:spLocks noGrp="1" noChangeArrowheads="1"/>
          </p:cNvSpPr>
          <p:nvPr>
            <p:ph type="title"/>
          </p:nvPr>
        </p:nvSpPr>
        <p:spPr/>
        <p:txBody>
          <a:bodyPr/>
          <a:lstStyle/>
          <a:p>
            <a:r>
              <a:rPr lang="en-US"/>
              <a:t>Factors Affecting Wireless Links</a:t>
            </a:r>
          </a:p>
        </p:txBody>
      </p:sp>
      <p:sp>
        <p:nvSpPr>
          <p:cNvPr id="113690" name="Rectangle 26"/>
          <p:cNvSpPr>
            <a:spLocks noGrp="1" noChangeArrowheads="1"/>
          </p:cNvSpPr>
          <p:nvPr>
            <p:ph type="body" idx="1"/>
          </p:nvPr>
        </p:nvSpPr>
        <p:spPr>
          <a:xfrm>
            <a:off x="685800" y="1685925"/>
            <a:ext cx="7772400" cy="4114800"/>
          </a:xfrm>
          <a:noFill/>
          <a:ln/>
        </p:spPr>
        <p:txBody>
          <a:bodyPr/>
          <a:lstStyle/>
          <a:p>
            <a:r>
              <a:rPr lang="en-US"/>
              <a:t>Attenuation</a:t>
            </a:r>
          </a:p>
          <a:p>
            <a:pPr lvl="1"/>
            <a:r>
              <a:rPr lang="en-US"/>
              <a:t>Free Space Loss</a:t>
            </a:r>
          </a:p>
          <a:p>
            <a:pPr lvl="1"/>
            <a:r>
              <a:rPr lang="en-US"/>
              <a:t>Atmospheric Absorption</a:t>
            </a:r>
          </a:p>
          <a:p>
            <a:r>
              <a:rPr lang="en-US"/>
              <a:t>Noise</a:t>
            </a:r>
          </a:p>
          <a:p>
            <a:r>
              <a:rPr lang="en-US"/>
              <a:t>Signal Interference</a:t>
            </a:r>
          </a:p>
          <a:p>
            <a:r>
              <a:rPr lang="en-US"/>
              <a:t>Line of Sight</a:t>
            </a:r>
          </a:p>
          <a:p>
            <a:r>
              <a:rPr lang="en-US"/>
              <a:t>FCC Power Limitations</a:t>
            </a:r>
          </a:p>
          <a:p>
            <a:endParaRPr lang="en-US"/>
          </a:p>
        </p:txBody>
      </p:sp>
    </p:spTree>
  </p:cSld>
  <p:clrMapOvr>
    <a:masterClrMapping/>
  </p:clrMapOvr>
  <p:transition xmlns:p14="http://schemas.microsoft.com/office/powerpoint/2010/mai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p:cNvSpPr>
            <a:spLocks noGrp="1"/>
          </p:cNvSpPr>
          <p:nvPr>
            <p:ph type="sldNum" sz="quarter" idx="11"/>
          </p:nvPr>
        </p:nvSpPr>
        <p:spPr/>
        <p:txBody>
          <a:bodyPr/>
          <a:lstStyle/>
          <a:p>
            <a:fld id="{CAC16CEF-805A-F446-9E7D-45E343C6E088}" type="slidenum">
              <a:rPr lang="en-US"/>
              <a:pPr/>
              <a:t>43</a:t>
            </a:fld>
            <a:endParaRPr lang="en-US"/>
          </a:p>
        </p:txBody>
      </p:sp>
      <p:sp>
        <p:nvSpPr>
          <p:cNvPr id="9"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06498" name="Rectangle 2"/>
          <p:cNvSpPr>
            <a:spLocks noGrp="1" noChangeArrowheads="1"/>
          </p:cNvSpPr>
          <p:nvPr>
            <p:ph type="title"/>
          </p:nvPr>
        </p:nvSpPr>
        <p:spPr/>
        <p:txBody>
          <a:bodyPr/>
          <a:lstStyle/>
          <a:p>
            <a:r>
              <a:rPr lang="en-US"/>
              <a:t>Atmospheric Interference</a:t>
            </a:r>
          </a:p>
        </p:txBody>
      </p:sp>
      <p:sp>
        <p:nvSpPr>
          <p:cNvPr id="106499" name="Rectangle 3"/>
          <p:cNvSpPr>
            <a:spLocks noChangeArrowheads="1"/>
          </p:cNvSpPr>
          <p:nvPr/>
        </p:nvSpPr>
        <p:spPr bwMode="auto">
          <a:xfrm>
            <a:off x="2324100" y="1552575"/>
            <a:ext cx="9144000" cy="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a:p>
        </p:txBody>
      </p:sp>
      <p:pic>
        <p:nvPicPr>
          <p:cNvPr id="106502"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2125" y="1395413"/>
            <a:ext cx="4114800" cy="2511425"/>
          </a:xfrm>
          <a:prstGeom prst="rect">
            <a:avLst/>
          </a:prstGeom>
          <a:noFill/>
          <a:extLst>
            <a:ext uri="{909E8E84-426E-40dd-AFC4-6F175D3DCCD1}">
              <a14:hiddenFill xmlns:a14="http://schemas.microsoft.com/office/drawing/2010/main">
                <a:solidFill>
                  <a:srgbClr val="FFFFFF"/>
                </a:solidFill>
              </a14:hiddenFill>
            </a:ext>
          </a:extLst>
        </p:spPr>
      </p:pic>
      <p:sp>
        <p:nvSpPr>
          <p:cNvPr id="106504" name="Rectangle 8"/>
          <p:cNvSpPr>
            <a:spLocks noGrp="1" noChangeArrowheads="1"/>
          </p:cNvSpPr>
          <p:nvPr>
            <p:ph type="body" idx="1"/>
          </p:nvPr>
        </p:nvSpPr>
        <p:spPr>
          <a:xfrm>
            <a:off x="304800" y="4005263"/>
            <a:ext cx="8534400" cy="2243137"/>
          </a:xfrm>
          <a:ln/>
        </p:spPr>
        <p:txBody>
          <a:bodyPr/>
          <a:lstStyle/>
          <a:p>
            <a:pPr>
              <a:lnSpc>
                <a:spcPct val="110000"/>
              </a:lnSpc>
            </a:pPr>
            <a:r>
              <a:rPr lang="en-US" sz="2000"/>
              <a:t>Atmospheric Interference:</a:t>
            </a:r>
          </a:p>
          <a:p>
            <a:pPr>
              <a:lnSpc>
                <a:spcPct val="110000"/>
              </a:lnSpc>
            </a:pPr>
            <a:r>
              <a:rPr lang="en-US" sz="1800"/>
              <a:t>Atmospheric Absorption</a:t>
            </a:r>
          </a:p>
          <a:p>
            <a:pPr lvl="1">
              <a:lnSpc>
                <a:spcPct val="110000"/>
              </a:lnSpc>
            </a:pPr>
            <a:r>
              <a:rPr lang="en-US" sz="1600"/>
              <a:t>Water Vapor Resonance at 23GHz</a:t>
            </a:r>
          </a:p>
          <a:p>
            <a:pPr lvl="1">
              <a:lnSpc>
                <a:spcPct val="110000"/>
              </a:lnSpc>
            </a:pPr>
            <a:r>
              <a:rPr lang="en-US" sz="1600"/>
              <a:t>Oxygen Absorption Peak at 62 GHz</a:t>
            </a:r>
          </a:p>
          <a:p>
            <a:pPr>
              <a:lnSpc>
                <a:spcPct val="110000"/>
              </a:lnSpc>
            </a:pPr>
            <a:r>
              <a:rPr lang="en-US" sz="1800"/>
              <a:t>Rain Interference</a:t>
            </a:r>
          </a:p>
          <a:p>
            <a:pPr lvl="1">
              <a:lnSpc>
                <a:spcPct val="110000"/>
              </a:lnSpc>
            </a:pPr>
            <a:r>
              <a:rPr lang="en-US" sz="1600"/>
              <a:t>Increased attenuation at higher frequencies</a:t>
            </a:r>
          </a:p>
          <a:p>
            <a:pPr>
              <a:lnSpc>
                <a:spcPct val="110000"/>
              </a:lnSpc>
            </a:pPr>
            <a:endParaRPr lang="en-US" sz="1800"/>
          </a:p>
        </p:txBody>
      </p:sp>
      <p:pic>
        <p:nvPicPr>
          <p:cNvPr id="106505"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447800"/>
            <a:ext cx="4114800" cy="2474913"/>
          </a:xfrm>
          <a:prstGeom prst="rect">
            <a:avLst/>
          </a:prstGeom>
          <a:noFill/>
          <a:extLst>
            <a:ext uri="{909E8E84-426E-40dd-AFC4-6F175D3DCCD1}">
              <a14:hiddenFill xmlns:a14="http://schemas.microsoft.com/office/drawing/2010/main">
                <a:solidFill>
                  <a:srgbClr val="FFFFFF"/>
                </a:solidFill>
              </a14:hiddenFill>
            </a:ext>
          </a:extLst>
        </p:spPr>
      </p:pic>
      <p:pic>
        <p:nvPicPr>
          <p:cNvPr id="106506" name="Picture 1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1447800"/>
            <a:ext cx="4114800" cy="25114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xmlns:p14="http://schemas.microsoft.com/office/powerpoint/2010/mai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4"/>
          <p:cNvSpPr>
            <a:spLocks noGrp="1"/>
          </p:cNvSpPr>
          <p:nvPr>
            <p:ph type="sldNum" sz="quarter" idx="11"/>
          </p:nvPr>
        </p:nvSpPr>
        <p:spPr/>
        <p:txBody>
          <a:bodyPr/>
          <a:lstStyle/>
          <a:p>
            <a:fld id="{31B43BF0-276C-9A47-8E5B-C24466F80818}" type="slidenum">
              <a:rPr lang="en-US"/>
              <a:pPr/>
              <a:t>44</a:t>
            </a:fld>
            <a:endParaRPr lang="en-US"/>
          </a:p>
        </p:txBody>
      </p:sp>
      <p:sp>
        <p:nvSpPr>
          <p:cNvPr id="8"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12642" name="Rectangle 2"/>
          <p:cNvSpPr>
            <a:spLocks noGrp="1" noChangeArrowheads="1"/>
          </p:cNvSpPr>
          <p:nvPr>
            <p:ph type="title"/>
          </p:nvPr>
        </p:nvSpPr>
        <p:spPr/>
        <p:txBody>
          <a:bodyPr/>
          <a:lstStyle/>
          <a:p>
            <a:r>
              <a:rPr lang="en-US"/>
              <a:t>Line of Sight- Fresnel Zone</a:t>
            </a:r>
          </a:p>
        </p:txBody>
      </p:sp>
      <p:sp>
        <p:nvSpPr>
          <p:cNvPr id="112643" name="Rectangle 3"/>
          <p:cNvSpPr>
            <a:spLocks noChangeArrowheads="1"/>
          </p:cNvSpPr>
          <p:nvPr/>
        </p:nvSpPr>
        <p:spPr bwMode="auto">
          <a:xfrm>
            <a:off x="2324100" y="1552575"/>
            <a:ext cx="9144000" cy="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a:p>
        </p:txBody>
      </p:sp>
      <p:pic>
        <p:nvPicPr>
          <p:cNvPr id="112649" name="Picture 9" descr="fresnelzo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0050" y="1455738"/>
            <a:ext cx="4789488" cy="2574925"/>
          </a:xfrm>
          <a:prstGeom prst="rect">
            <a:avLst/>
          </a:prstGeom>
          <a:noFill/>
          <a:extLst>
            <a:ext uri="{909E8E84-426E-40dd-AFC4-6F175D3DCCD1}">
              <a14:hiddenFill xmlns:a14="http://schemas.microsoft.com/office/drawing/2010/main">
                <a:solidFill>
                  <a:srgbClr val="FFFFFF"/>
                </a:solidFill>
              </a14:hiddenFill>
            </a:ext>
          </a:extLst>
        </p:spPr>
      </p:pic>
      <p:sp>
        <p:nvSpPr>
          <p:cNvPr id="112651" name="Rectangle 11"/>
          <p:cNvSpPr>
            <a:spLocks noGrp="1" noChangeArrowheads="1"/>
          </p:cNvSpPr>
          <p:nvPr>
            <p:ph type="body" idx="1"/>
          </p:nvPr>
        </p:nvSpPr>
        <p:spPr>
          <a:xfrm>
            <a:off x="265113" y="4065588"/>
            <a:ext cx="8534400" cy="2243137"/>
          </a:xfrm>
          <a:ln/>
        </p:spPr>
        <p:txBody>
          <a:bodyPr/>
          <a:lstStyle/>
          <a:p>
            <a:pPr>
              <a:lnSpc>
                <a:spcPct val="110000"/>
              </a:lnSpc>
            </a:pPr>
            <a:r>
              <a:rPr lang="en-US" sz="1800" b="0"/>
              <a:t>Fresnel Zone:</a:t>
            </a:r>
            <a:r>
              <a:rPr lang="en-US" sz="2000"/>
              <a:t> </a:t>
            </a:r>
            <a:r>
              <a:rPr lang="en-US" sz="1800"/>
              <a:t>The area around the visual line-of-sight that radio waves spread out into after they leave the antenna. This area must be clear or else signal strength will weaken.</a:t>
            </a:r>
            <a:r>
              <a:rPr lang="en-US" sz="2000"/>
              <a:t> </a:t>
            </a:r>
          </a:p>
          <a:p>
            <a:pPr>
              <a:lnSpc>
                <a:spcPct val="110000"/>
              </a:lnSpc>
            </a:pPr>
            <a:r>
              <a:rPr lang="en-US" sz="2000"/>
              <a:t>Typically, a wireless system will operate with up to 40% of the Fresnel zone obstructed.  60% or more of the Fresnel zone must be kept clear for reliable link operation.</a:t>
            </a:r>
          </a:p>
          <a:p>
            <a:pPr>
              <a:lnSpc>
                <a:spcPct val="110000"/>
              </a:lnSpc>
            </a:pPr>
            <a:endParaRPr lang="en-US" sz="2000"/>
          </a:p>
          <a:p>
            <a:pPr>
              <a:lnSpc>
                <a:spcPct val="110000"/>
              </a:lnSpc>
            </a:pPr>
            <a:endParaRPr lang="en-US" sz="1800"/>
          </a:p>
        </p:txBody>
      </p:sp>
      <p:sp>
        <p:nvSpPr>
          <p:cNvPr id="112652" name="Text Box 12"/>
          <p:cNvSpPr txBox="1">
            <a:spLocks noChangeArrowheads="1"/>
          </p:cNvSpPr>
          <p:nvPr/>
        </p:nvSpPr>
        <p:spPr bwMode="auto">
          <a:xfrm>
            <a:off x="5265738" y="1423988"/>
            <a:ext cx="3246437" cy="20732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lgn="l">
              <a:spcBef>
                <a:spcPct val="50000"/>
              </a:spcBef>
            </a:pPr>
            <a:r>
              <a:rPr lang="en-US" sz="2000" u="sng">
                <a:solidFill>
                  <a:schemeClr val="tx1"/>
                </a:solidFill>
              </a:rPr>
              <a:t>Fresnel Zone</a:t>
            </a:r>
          </a:p>
          <a:p>
            <a:pPr algn="l">
              <a:spcBef>
                <a:spcPct val="50000"/>
              </a:spcBef>
            </a:pPr>
            <a:r>
              <a:rPr lang="en-US" sz="2000">
                <a:solidFill>
                  <a:schemeClr val="tx1"/>
                </a:solidFill>
              </a:rPr>
              <a:t>d = distance in miles</a:t>
            </a:r>
          </a:p>
          <a:p>
            <a:pPr algn="l">
              <a:spcBef>
                <a:spcPct val="50000"/>
              </a:spcBef>
            </a:pPr>
            <a:r>
              <a:rPr lang="en-US" sz="2000">
                <a:solidFill>
                  <a:schemeClr val="tx1"/>
                </a:solidFill>
              </a:rPr>
              <a:t>r = radius off of the centerline in feet</a:t>
            </a:r>
          </a:p>
          <a:p>
            <a:pPr algn="l">
              <a:spcBef>
                <a:spcPct val="50000"/>
              </a:spcBef>
            </a:pPr>
            <a:r>
              <a:rPr lang="en-US" sz="2000">
                <a:solidFill>
                  <a:schemeClr val="tx1"/>
                </a:solidFill>
              </a:rPr>
              <a:t>f = frequency in GHz</a:t>
            </a:r>
          </a:p>
        </p:txBody>
      </p:sp>
    </p:spTree>
  </p:cSld>
  <p:clrMapOvr>
    <a:masterClrMapping/>
  </p:clrMapOvr>
  <p:transition xmlns:p14="http://schemas.microsoft.com/office/powerpoint/2010/mai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4"/>
          <p:cNvSpPr>
            <a:spLocks noGrp="1"/>
          </p:cNvSpPr>
          <p:nvPr>
            <p:ph type="sldNum" sz="quarter" idx="11"/>
          </p:nvPr>
        </p:nvSpPr>
        <p:spPr/>
        <p:txBody>
          <a:bodyPr/>
          <a:lstStyle/>
          <a:p>
            <a:fld id="{38F85260-BFEA-6A49-B82D-9AFA18EAA083}" type="slidenum">
              <a:rPr lang="en-US"/>
              <a:pPr/>
              <a:t>45</a:t>
            </a:fld>
            <a:endParaRPr lang="en-US"/>
          </a:p>
        </p:txBody>
      </p:sp>
      <p:sp>
        <p:nvSpPr>
          <p:cNvPr id="10"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14690" name="Rectangle 2"/>
          <p:cNvSpPr>
            <a:spLocks noGrp="1" noChangeArrowheads="1"/>
          </p:cNvSpPr>
          <p:nvPr>
            <p:ph type="title"/>
          </p:nvPr>
        </p:nvSpPr>
        <p:spPr/>
        <p:txBody>
          <a:bodyPr/>
          <a:lstStyle/>
          <a:p>
            <a:r>
              <a:rPr lang="en-US" sz="1600"/>
              <a:t>Orthogonal Frequency Division Multiplexing</a:t>
            </a:r>
          </a:p>
        </p:txBody>
      </p:sp>
      <p:sp>
        <p:nvSpPr>
          <p:cNvPr id="114691" name="Rectangle 3"/>
          <p:cNvSpPr>
            <a:spLocks noChangeArrowheads="1"/>
          </p:cNvSpPr>
          <p:nvPr/>
        </p:nvSpPr>
        <p:spPr bwMode="auto">
          <a:xfrm>
            <a:off x="2324100" y="1552575"/>
            <a:ext cx="9144000" cy="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a:p>
        </p:txBody>
      </p:sp>
      <p:sp>
        <p:nvSpPr>
          <p:cNvPr id="114697" name="Text Box 9"/>
          <p:cNvSpPr txBox="1">
            <a:spLocks noChangeArrowheads="1"/>
          </p:cNvSpPr>
          <p:nvPr/>
        </p:nvSpPr>
        <p:spPr bwMode="auto">
          <a:xfrm>
            <a:off x="444500" y="1676400"/>
            <a:ext cx="49149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endParaRPr lang="en-US"/>
          </a:p>
        </p:txBody>
      </p:sp>
      <p:sp>
        <p:nvSpPr>
          <p:cNvPr id="114698" name="Text Box 10"/>
          <p:cNvSpPr txBox="1">
            <a:spLocks noChangeArrowheads="1"/>
          </p:cNvSpPr>
          <p:nvPr/>
        </p:nvSpPr>
        <p:spPr bwMode="auto">
          <a:xfrm>
            <a:off x="228600" y="1358900"/>
            <a:ext cx="8534400" cy="457200"/>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lvl1pPr marL="342900" indent="-342900" algn="l">
              <a:defRPr sz="2400">
                <a:solidFill>
                  <a:schemeClr val="tx1"/>
                </a:solidFill>
                <a:latin typeface="Times" charset="0"/>
                <a:ea typeface="ＭＳ Ｐゴシック" charset="0"/>
              </a:defRPr>
            </a:lvl1pPr>
            <a:lvl2pPr marL="742950" indent="-285750" algn="l">
              <a:defRPr sz="2400">
                <a:solidFill>
                  <a:schemeClr val="tx1"/>
                </a:solidFill>
                <a:latin typeface="Times" charset="0"/>
                <a:ea typeface="ＭＳ Ｐゴシック" charset="0"/>
              </a:defRPr>
            </a:lvl2pPr>
            <a:lvl3pPr marL="1143000" indent="-228600" algn="l">
              <a:defRPr sz="2400">
                <a:solidFill>
                  <a:schemeClr val="tx1"/>
                </a:solidFill>
                <a:latin typeface="Times" charset="0"/>
                <a:ea typeface="ＭＳ Ｐゴシック" charset="0"/>
              </a:defRPr>
            </a:lvl3pPr>
            <a:lvl4pPr marL="1600200" indent="-228600" algn="l">
              <a:defRPr sz="2400">
                <a:solidFill>
                  <a:schemeClr val="tx1"/>
                </a:solidFill>
                <a:latin typeface="Times" charset="0"/>
                <a:ea typeface="ＭＳ Ｐゴシック" charset="0"/>
              </a:defRPr>
            </a:lvl4pPr>
            <a:lvl5pPr marL="2057400" indent="-228600" algn="l">
              <a:defRPr sz="2400">
                <a:solidFill>
                  <a:schemeClr val="tx1"/>
                </a:solidFill>
                <a:latin typeface="Times" charset="0"/>
                <a:ea typeface="ＭＳ Ｐゴシック" charset="0"/>
              </a:defRPr>
            </a:lvl5pPr>
            <a:lvl6pPr marL="2514600" indent="-228600" eaLnBrk="0" fontAlgn="base" hangingPunct="0">
              <a:spcBef>
                <a:spcPct val="0"/>
              </a:spcBef>
              <a:spcAft>
                <a:spcPct val="0"/>
              </a:spcAft>
              <a:defRPr sz="2400">
                <a:solidFill>
                  <a:schemeClr val="tx1"/>
                </a:solidFill>
                <a:latin typeface="Times" charset="0"/>
                <a:ea typeface="ＭＳ Ｐゴシック" charset="0"/>
              </a:defRPr>
            </a:lvl6pPr>
            <a:lvl7pPr marL="2971800" indent="-228600" eaLnBrk="0" fontAlgn="base" hangingPunct="0">
              <a:spcBef>
                <a:spcPct val="0"/>
              </a:spcBef>
              <a:spcAft>
                <a:spcPct val="0"/>
              </a:spcAft>
              <a:defRPr sz="2400">
                <a:solidFill>
                  <a:schemeClr val="tx1"/>
                </a:solidFill>
                <a:latin typeface="Times" charset="0"/>
                <a:ea typeface="ＭＳ Ｐゴシック" charset="0"/>
              </a:defRPr>
            </a:lvl7pPr>
            <a:lvl8pPr marL="3429000" indent="-228600" eaLnBrk="0" fontAlgn="base" hangingPunct="0">
              <a:spcBef>
                <a:spcPct val="0"/>
              </a:spcBef>
              <a:spcAft>
                <a:spcPct val="0"/>
              </a:spcAft>
              <a:defRPr sz="2400">
                <a:solidFill>
                  <a:schemeClr val="tx1"/>
                </a:solidFill>
                <a:latin typeface="Times" charset="0"/>
                <a:ea typeface="ＭＳ Ｐゴシック" charset="0"/>
              </a:defRPr>
            </a:lvl8pPr>
            <a:lvl9pPr marL="3886200" indent="-228600" eaLnBrk="0" fontAlgn="base" hangingPunct="0">
              <a:spcBef>
                <a:spcPct val="0"/>
              </a:spcBef>
              <a:spcAft>
                <a:spcPct val="0"/>
              </a:spcAft>
              <a:defRPr sz="2400">
                <a:solidFill>
                  <a:schemeClr val="tx1"/>
                </a:solidFill>
                <a:latin typeface="Times" charset="0"/>
                <a:ea typeface="ＭＳ Ｐゴシック" charset="0"/>
              </a:defRPr>
            </a:lvl9pPr>
          </a:lstStyle>
          <a:p>
            <a:pPr>
              <a:lnSpc>
                <a:spcPct val="110000"/>
              </a:lnSpc>
              <a:spcBef>
                <a:spcPct val="30000"/>
              </a:spcBef>
              <a:buClr>
                <a:srgbClr val="CC3300"/>
              </a:buClr>
              <a:buFontTx/>
              <a:buChar char="&gt;"/>
            </a:pPr>
            <a:r>
              <a:rPr lang="en-US" sz="2000">
                <a:latin typeface="Univers 67 CondensedBold" charset="0"/>
              </a:rPr>
              <a:t>Transmission of multiple frequencies within an allocated frequency range, where the frequencies are closely spaced and transmitted out of phase with each other to minimize interference.</a:t>
            </a:r>
          </a:p>
        </p:txBody>
      </p:sp>
      <p:sp>
        <p:nvSpPr>
          <p:cNvPr id="114702" name="Rectangle 14"/>
          <p:cNvSpPr>
            <a:spLocks noChangeArrowheads="1"/>
          </p:cNvSpPr>
          <p:nvPr/>
        </p:nvSpPr>
        <p:spPr bwMode="auto">
          <a:xfrm>
            <a:off x="2509838" y="2538413"/>
            <a:ext cx="9144000" cy="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a:p>
        </p:txBody>
      </p:sp>
      <p:pic>
        <p:nvPicPr>
          <p:cNvPr id="114701" name="Picture 13"/>
          <p:cNvPicPr>
            <a:picLocks noChangeAspect="1" noChangeArrowheads="1"/>
          </p:cNvPicPr>
          <p:nvPr/>
        </p:nvPicPr>
        <p:blipFill>
          <a:blip r:embed="rId3">
            <a:extLst>
              <a:ext uri="{28A0092B-C50C-407E-A947-70E740481C1C}">
                <a14:useLocalDpi xmlns:a14="http://schemas.microsoft.com/office/drawing/2010/main" val="0"/>
              </a:ext>
            </a:extLst>
          </a:blip>
          <a:srcRect l="14583" t="41006" r="10417" b="17334"/>
          <a:stretch>
            <a:fillRect/>
          </a:stretch>
        </p:blipFill>
        <p:spPr bwMode="auto">
          <a:xfrm>
            <a:off x="1590675" y="2403475"/>
            <a:ext cx="5803900" cy="2506663"/>
          </a:xfrm>
          <a:prstGeom prst="rect">
            <a:avLst/>
          </a:prstGeom>
          <a:noFill/>
          <a:extLst>
            <a:ext uri="{909E8E84-426E-40dd-AFC4-6F175D3DCCD1}">
              <a14:hiddenFill xmlns:a14="http://schemas.microsoft.com/office/drawing/2010/main">
                <a:solidFill>
                  <a:srgbClr val="FFFFFF"/>
                </a:solidFill>
              </a14:hiddenFill>
            </a:ext>
          </a:extLst>
        </p:spPr>
      </p:pic>
      <p:sp>
        <p:nvSpPr>
          <p:cNvPr id="114703" name="Rectangle 15"/>
          <p:cNvSpPr>
            <a:spLocks noChangeArrowheads="1"/>
          </p:cNvSpPr>
          <p:nvPr/>
        </p:nvSpPr>
        <p:spPr bwMode="auto">
          <a:xfrm>
            <a:off x="304800" y="4938713"/>
            <a:ext cx="5245100" cy="1430337"/>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342900" indent="-342900" algn="l">
              <a:lnSpc>
                <a:spcPct val="110000"/>
              </a:lnSpc>
              <a:spcBef>
                <a:spcPct val="30000"/>
              </a:spcBef>
              <a:buClr>
                <a:srgbClr val="CC3300"/>
              </a:buClr>
              <a:buFontTx/>
              <a:buChar char="&gt;"/>
            </a:pPr>
            <a:r>
              <a:rPr lang="en-US" sz="1800">
                <a:solidFill>
                  <a:schemeClr val="tx1"/>
                </a:solidFill>
              </a:rPr>
              <a:t>Non Line of Sight Transmission (NLOS)</a:t>
            </a:r>
          </a:p>
          <a:p>
            <a:pPr marL="342900" indent="-342900" algn="l">
              <a:lnSpc>
                <a:spcPct val="110000"/>
              </a:lnSpc>
              <a:spcBef>
                <a:spcPct val="30000"/>
              </a:spcBef>
              <a:buClr>
                <a:srgbClr val="CC3300"/>
              </a:buClr>
              <a:buFontTx/>
              <a:buChar char="&gt;"/>
            </a:pPr>
            <a:r>
              <a:rPr lang="en-US" sz="1800">
                <a:solidFill>
                  <a:schemeClr val="tx1"/>
                </a:solidFill>
              </a:rPr>
              <a:t>Increased efficiency of allocated spectrum</a:t>
            </a:r>
          </a:p>
          <a:p>
            <a:pPr marL="1143000" lvl="2" indent="-228600" algn="l">
              <a:lnSpc>
                <a:spcPct val="110000"/>
              </a:lnSpc>
              <a:spcBef>
                <a:spcPct val="30000"/>
              </a:spcBef>
              <a:buClr>
                <a:srgbClr val="CC3300"/>
              </a:buClr>
              <a:buFontTx/>
              <a:buChar char="&gt;"/>
            </a:pPr>
            <a:r>
              <a:rPr lang="en-US" sz="1800">
                <a:solidFill>
                  <a:schemeClr val="tx1"/>
                </a:solidFill>
              </a:rPr>
              <a:t>Additional data channels</a:t>
            </a:r>
          </a:p>
          <a:p>
            <a:pPr marL="1143000" lvl="2" indent="-228600" algn="l">
              <a:lnSpc>
                <a:spcPct val="110000"/>
              </a:lnSpc>
              <a:spcBef>
                <a:spcPct val="30000"/>
              </a:spcBef>
              <a:buClr>
                <a:srgbClr val="CC3300"/>
              </a:buClr>
              <a:buFontTx/>
              <a:buChar char="&gt;"/>
            </a:pPr>
            <a:r>
              <a:rPr lang="en-US" sz="1800">
                <a:solidFill>
                  <a:schemeClr val="tx1"/>
                </a:solidFill>
              </a:rPr>
              <a:t>Higher throughput</a:t>
            </a:r>
          </a:p>
        </p:txBody>
      </p:sp>
    </p:spTree>
  </p:cSld>
  <p:clrMapOvr>
    <a:masterClrMapping/>
  </p:clrMapOvr>
  <p:transition xmlns:p14="http://schemas.microsoft.com/office/powerpoint/2010/mai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4"/>
          <p:cNvSpPr>
            <a:spLocks noGrp="1"/>
          </p:cNvSpPr>
          <p:nvPr>
            <p:ph type="sldNum" sz="quarter" idx="11"/>
          </p:nvPr>
        </p:nvSpPr>
        <p:spPr/>
        <p:txBody>
          <a:bodyPr/>
          <a:lstStyle/>
          <a:p>
            <a:fld id="{A423C67D-6A84-A545-88F4-3C135206E336}" type="slidenum">
              <a:rPr lang="en-US"/>
              <a:pPr/>
              <a:t>46</a:t>
            </a:fld>
            <a:endParaRPr lang="en-US"/>
          </a:p>
        </p:txBody>
      </p:sp>
      <p:sp>
        <p:nvSpPr>
          <p:cNvPr id="10"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71010" name="Rectangle 1026"/>
          <p:cNvSpPr>
            <a:spLocks noGrp="1" noChangeArrowheads="1"/>
          </p:cNvSpPr>
          <p:nvPr>
            <p:ph type="title"/>
          </p:nvPr>
        </p:nvSpPr>
        <p:spPr/>
        <p:txBody>
          <a:bodyPr/>
          <a:lstStyle/>
          <a:p>
            <a:r>
              <a:rPr lang="en-US"/>
              <a:t>Non Line of Sight Transmission</a:t>
            </a:r>
          </a:p>
        </p:txBody>
      </p:sp>
      <p:sp>
        <p:nvSpPr>
          <p:cNvPr id="171011" name="Rectangle 1027"/>
          <p:cNvSpPr>
            <a:spLocks noChangeArrowheads="1"/>
          </p:cNvSpPr>
          <p:nvPr/>
        </p:nvSpPr>
        <p:spPr bwMode="auto">
          <a:xfrm>
            <a:off x="2324100" y="1552575"/>
            <a:ext cx="9144000" cy="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a:p>
        </p:txBody>
      </p:sp>
      <p:pic>
        <p:nvPicPr>
          <p:cNvPr id="171012" name="Picture 1028" descr="Multipath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9500" y="2566988"/>
            <a:ext cx="2560638" cy="2889250"/>
          </a:xfrm>
          <a:prstGeom prst="rect">
            <a:avLst/>
          </a:prstGeom>
          <a:noFill/>
          <a:extLst>
            <a:ext uri="{909E8E84-426E-40dd-AFC4-6F175D3DCCD1}">
              <a14:hiddenFill xmlns:a14="http://schemas.microsoft.com/office/drawing/2010/main">
                <a:solidFill>
                  <a:srgbClr val="FFFFFF"/>
                </a:solidFill>
              </a14:hiddenFill>
            </a:ext>
          </a:extLst>
        </p:spPr>
      </p:pic>
      <p:sp>
        <p:nvSpPr>
          <p:cNvPr id="171013" name="Text Box 1029"/>
          <p:cNvSpPr txBox="1">
            <a:spLocks noChangeArrowheads="1"/>
          </p:cNvSpPr>
          <p:nvPr/>
        </p:nvSpPr>
        <p:spPr bwMode="auto">
          <a:xfrm>
            <a:off x="444500" y="1676400"/>
            <a:ext cx="4914900" cy="70167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endParaRPr lang="en-US"/>
          </a:p>
        </p:txBody>
      </p:sp>
      <p:sp>
        <p:nvSpPr>
          <p:cNvPr id="171015" name="Rectangle 1031"/>
          <p:cNvSpPr>
            <a:spLocks noChangeArrowheads="1"/>
          </p:cNvSpPr>
          <p:nvPr/>
        </p:nvSpPr>
        <p:spPr bwMode="auto">
          <a:xfrm>
            <a:off x="2509838" y="2538413"/>
            <a:ext cx="9144000" cy="0"/>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endParaRPr lang="en-US"/>
          </a:p>
        </p:txBody>
      </p:sp>
      <p:sp>
        <p:nvSpPr>
          <p:cNvPr id="171017" name="Rectangle 1033"/>
          <p:cNvSpPr>
            <a:spLocks noGrp="1" noChangeArrowheads="1"/>
          </p:cNvSpPr>
          <p:nvPr>
            <p:ph type="body" idx="1"/>
          </p:nvPr>
        </p:nvSpPr>
        <p:spPr>
          <a:xfrm>
            <a:off x="304800" y="1498600"/>
            <a:ext cx="7772400" cy="850900"/>
          </a:xfrm>
          <a:noFill/>
          <a:ln/>
        </p:spPr>
        <p:txBody>
          <a:bodyPr/>
          <a:lstStyle/>
          <a:p>
            <a:pPr>
              <a:lnSpc>
                <a:spcPct val="80000"/>
              </a:lnSpc>
            </a:pPr>
            <a:r>
              <a:rPr lang="en-US"/>
              <a:t>OFDM Used to correct for multipath signal propagation to enable NLOS transmission</a:t>
            </a:r>
          </a:p>
        </p:txBody>
      </p:sp>
      <p:sp>
        <p:nvSpPr>
          <p:cNvPr id="171018" name="Rectangle 1034"/>
          <p:cNvSpPr>
            <a:spLocks noChangeArrowheads="1"/>
          </p:cNvSpPr>
          <p:nvPr/>
        </p:nvSpPr>
        <p:spPr bwMode="auto">
          <a:xfrm>
            <a:off x="330200" y="2563813"/>
            <a:ext cx="5842000" cy="2605087"/>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342900" indent="-342900" algn="l">
              <a:lnSpc>
                <a:spcPct val="110000"/>
              </a:lnSpc>
              <a:spcBef>
                <a:spcPct val="30000"/>
              </a:spcBef>
              <a:buClr>
                <a:srgbClr val="CC3300"/>
              </a:buClr>
            </a:pPr>
            <a:r>
              <a:rPr lang="en-US" sz="2000">
                <a:solidFill>
                  <a:schemeClr val="tx1"/>
                </a:solidFill>
              </a:rPr>
              <a:t>During </a:t>
            </a:r>
            <a:r>
              <a:rPr lang="ja-JP" altLang="en-US" sz="2000">
                <a:solidFill>
                  <a:schemeClr val="tx1"/>
                </a:solidFill>
                <a:latin typeface="Arial"/>
              </a:rPr>
              <a:t>‘</a:t>
            </a:r>
            <a:r>
              <a:rPr lang="en-US" sz="2000">
                <a:solidFill>
                  <a:schemeClr val="tx1"/>
                </a:solidFill>
              </a:rPr>
              <a:t>handshake</a:t>
            </a:r>
            <a:r>
              <a:rPr lang="ja-JP" altLang="en-US" sz="2000">
                <a:solidFill>
                  <a:schemeClr val="tx1"/>
                </a:solidFill>
                <a:latin typeface="Arial"/>
              </a:rPr>
              <a:t>’</a:t>
            </a:r>
            <a:r>
              <a:rPr lang="en-US" sz="2000">
                <a:solidFill>
                  <a:schemeClr val="tx1"/>
                </a:solidFill>
              </a:rPr>
              <a:t> process (call set-up), base station identifies multipath signals and determines relative arrival times (signal delay) and received power levels.  Base station then introduces delay on shorter path(s) so that all signals received by subscriber are in-phase and complementary.  Base station also adjusts transmitted power levels so that paths with higher loss are received by subscriber at acceptable receive levels. </a:t>
            </a:r>
          </a:p>
        </p:txBody>
      </p:sp>
    </p:spTree>
  </p:cSld>
  <p:clrMapOvr>
    <a:masterClrMapping/>
  </p:clrMapOvr>
  <p:transition xmlns:p14="http://schemas.microsoft.com/office/powerpoint/2010/mai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C2D39892-FF09-6B45-BD0C-D00FE777E486}" type="slidenum">
              <a:rPr lang="en-US"/>
              <a:pPr/>
              <a:t>47</a:t>
            </a:fld>
            <a:endParaRPr lang="en-US"/>
          </a:p>
        </p:txBody>
      </p:sp>
      <p:sp>
        <p:nvSpPr>
          <p:cNvPr id="6"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21858" name="Rectangle 2"/>
          <p:cNvSpPr>
            <a:spLocks noGrp="1" noChangeArrowheads="1"/>
          </p:cNvSpPr>
          <p:nvPr>
            <p:ph type="title"/>
          </p:nvPr>
        </p:nvSpPr>
        <p:spPr/>
        <p:txBody>
          <a:bodyPr/>
          <a:lstStyle/>
          <a:p>
            <a:r>
              <a:rPr lang="en-US"/>
              <a:t>Modulation of a Radio Signal</a:t>
            </a:r>
          </a:p>
        </p:txBody>
      </p:sp>
      <p:sp>
        <p:nvSpPr>
          <p:cNvPr id="121859" name="Rectangle 3"/>
          <p:cNvSpPr>
            <a:spLocks noGrp="1" noChangeArrowheads="1"/>
          </p:cNvSpPr>
          <p:nvPr>
            <p:ph type="body" idx="1"/>
          </p:nvPr>
        </p:nvSpPr>
        <p:spPr>
          <a:xfrm>
            <a:off x="304800" y="4064000"/>
            <a:ext cx="8534400" cy="2260600"/>
          </a:xfrm>
          <a:ln/>
        </p:spPr>
        <p:txBody>
          <a:bodyPr/>
          <a:lstStyle/>
          <a:p>
            <a:pPr>
              <a:lnSpc>
                <a:spcPct val="110000"/>
              </a:lnSpc>
            </a:pPr>
            <a:r>
              <a:rPr lang="en-US" sz="2000"/>
              <a:t>3 characteristics of transmitted signal can be varied:</a:t>
            </a:r>
          </a:p>
          <a:p>
            <a:pPr lvl="1">
              <a:lnSpc>
                <a:spcPct val="110000"/>
              </a:lnSpc>
            </a:pPr>
            <a:r>
              <a:rPr lang="en-US" sz="1800"/>
              <a:t>Frequency (Frequency Modulation)</a:t>
            </a:r>
          </a:p>
          <a:p>
            <a:pPr lvl="1">
              <a:lnSpc>
                <a:spcPct val="110000"/>
              </a:lnSpc>
            </a:pPr>
            <a:r>
              <a:rPr lang="en-US" sz="1800"/>
              <a:t>Amplitude (Amplitude Modulation)</a:t>
            </a:r>
          </a:p>
          <a:p>
            <a:pPr lvl="1">
              <a:lnSpc>
                <a:spcPct val="110000"/>
              </a:lnSpc>
            </a:pPr>
            <a:r>
              <a:rPr lang="en-US" sz="1800"/>
              <a:t>Phase (Phase Shift Keying)</a:t>
            </a:r>
          </a:p>
          <a:p>
            <a:pPr>
              <a:lnSpc>
                <a:spcPct val="110000"/>
              </a:lnSpc>
            </a:pPr>
            <a:r>
              <a:rPr lang="en-US" sz="2000"/>
              <a:t>Some modulation techniques apply multiple techniques to improve reliability or throughput</a:t>
            </a:r>
          </a:p>
          <a:p>
            <a:pPr lvl="1">
              <a:lnSpc>
                <a:spcPct val="110000"/>
              </a:lnSpc>
            </a:pPr>
            <a:endParaRPr lang="en-US" sz="1800"/>
          </a:p>
          <a:p>
            <a:pPr>
              <a:lnSpc>
                <a:spcPct val="110000"/>
              </a:lnSpc>
            </a:pPr>
            <a:endParaRPr lang="en-US" sz="2400"/>
          </a:p>
        </p:txBody>
      </p:sp>
      <p:pic>
        <p:nvPicPr>
          <p:cNvPr id="12186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1100" y="1254125"/>
            <a:ext cx="6553200" cy="2752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cSld>
  <p:clrMapOvr>
    <a:masterClrMapping/>
  </p:clrMapOvr>
  <p:transition xmlns:p14="http://schemas.microsoft.com/office/powerpoint/2010/mai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7018C7DD-1191-8547-AE0E-36C75C0F021C}" type="slidenum">
              <a:rPr lang="en-US"/>
              <a:pPr/>
              <a:t>48</a:t>
            </a:fld>
            <a:endParaRPr lang="en-US"/>
          </a:p>
        </p:txBody>
      </p:sp>
      <p:sp>
        <p:nvSpPr>
          <p:cNvPr id="6"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22882" name="Rectangle 2"/>
          <p:cNvSpPr>
            <a:spLocks noGrp="1" noChangeArrowheads="1"/>
          </p:cNvSpPr>
          <p:nvPr>
            <p:ph type="title"/>
          </p:nvPr>
        </p:nvSpPr>
        <p:spPr/>
        <p:txBody>
          <a:bodyPr/>
          <a:lstStyle/>
          <a:p>
            <a:r>
              <a:rPr lang="en-US"/>
              <a:t>Amplitude Modulation</a:t>
            </a:r>
          </a:p>
        </p:txBody>
      </p:sp>
      <p:pic>
        <p:nvPicPr>
          <p:cNvPr id="122884" name="Picture 4" descr="04-09"/>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174625" y="1400175"/>
            <a:ext cx="8534400" cy="3094038"/>
          </a:xfrm>
          <a:ln/>
        </p:spPr>
      </p:pic>
      <p:sp>
        <p:nvSpPr>
          <p:cNvPr id="122885" name="Rectangle 5"/>
          <p:cNvSpPr>
            <a:spLocks noChangeArrowheads="1"/>
          </p:cNvSpPr>
          <p:nvPr/>
        </p:nvSpPr>
        <p:spPr bwMode="auto">
          <a:xfrm>
            <a:off x="571500" y="4573588"/>
            <a:ext cx="5970588" cy="1909762"/>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342900" indent="-342900" algn="l">
              <a:lnSpc>
                <a:spcPct val="110000"/>
              </a:lnSpc>
              <a:spcBef>
                <a:spcPct val="30000"/>
              </a:spcBef>
              <a:buClr>
                <a:srgbClr val="CC3300"/>
              </a:buClr>
              <a:buFontTx/>
              <a:buChar char="&gt;"/>
            </a:pPr>
            <a:r>
              <a:rPr lang="en-US" sz="1800">
                <a:solidFill>
                  <a:schemeClr val="tx1"/>
                </a:solidFill>
              </a:rPr>
              <a:t>Values represented by different amplitudes of carrier</a:t>
            </a:r>
          </a:p>
          <a:p>
            <a:pPr marL="342900" indent="-342900" algn="l">
              <a:lnSpc>
                <a:spcPct val="110000"/>
              </a:lnSpc>
              <a:spcBef>
                <a:spcPct val="30000"/>
              </a:spcBef>
              <a:buClr>
                <a:srgbClr val="CC3300"/>
              </a:buClr>
              <a:buFontTx/>
              <a:buChar char="&gt;"/>
            </a:pPr>
            <a:r>
              <a:rPr lang="en-US" sz="1800">
                <a:solidFill>
                  <a:schemeClr val="tx1"/>
                </a:solidFill>
              </a:rPr>
              <a:t>Usually, one amplitude is zero</a:t>
            </a:r>
          </a:p>
          <a:p>
            <a:pPr marL="742950" lvl="1" indent="-285750" algn="l">
              <a:lnSpc>
                <a:spcPct val="110000"/>
              </a:lnSpc>
              <a:spcBef>
                <a:spcPct val="30000"/>
              </a:spcBef>
              <a:buClr>
                <a:srgbClr val="CC3300"/>
              </a:buClr>
              <a:buFontTx/>
              <a:buChar char="&gt;"/>
            </a:pPr>
            <a:r>
              <a:rPr lang="en-US" sz="1800">
                <a:solidFill>
                  <a:schemeClr val="tx1"/>
                </a:solidFill>
              </a:rPr>
              <a:t>i.e. presence and absence of carrier is used</a:t>
            </a:r>
          </a:p>
          <a:p>
            <a:pPr marL="342900" indent="-342900" algn="l">
              <a:lnSpc>
                <a:spcPct val="110000"/>
              </a:lnSpc>
              <a:spcBef>
                <a:spcPct val="30000"/>
              </a:spcBef>
              <a:buClr>
                <a:srgbClr val="CC3300"/>
              </a:buClr>
              <a:buFontTx/>
              <a:buChar char="&gt;"/>
            </a:pPr>
            <a:r>
              <a:rPr lang="en-US" sz="1800">
                <a:solidFill>
                  <a:schemeClr val="tx1"/>
                </a:solidFill>
              </a:rPr>
              <a:t>Susceptible to sudden gain changes</a:t>
            </a:r>
          </a:p>
          <a:p>
            <a:pPr marL="342900" indent="-342900" algn="l">
              <a:lnSpc>
                <a:spcPct val="110000"/>
              </a:lnSpc>
              <a:spcBef>
                <a:spcPct val="30000"/>
              </a:spcBef>
              <a:buClr>
                <a:srgbClr val="CC3300"/>
              </a:buClr>
              <a:buFontTx/>
              <a:buChar char="&gt;"/>
            </a:pPr>
            <a:r>
              <a:rPr lang="en-US" sz="1800">
                <a:solidFill>
                  <a:schemeClr val="tx1"/>
                </a:solidFill>
              </a:rPr>
              <a:t>Inefficient</a:t>
            </a:r>
          </a:p>
        </p:txBody>
      </p:sp>
    </p:spTree>
  </p:cSld>
  <p:clrMapOvr>
    <a:masterClrMapping/>
  </p:clrMapOvr>
  <p:transition xmlns:p14="http://schemas.microsoft.com/office/powerpoint/2010/mai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BBA13A0B-D934-A44C-B15F-E082EAB3C23A}" type="slidenum">
              <a:rPr lang="en-US"/>
              <a:pPr/>
              <a:t>49</a:t>
            </a:fld>
            <a:endParaRPr lang="en-US"/>
          </a:p>
        </p:txBody>
      </p:sp>
      <p:sp>
        <p:nvSpPr>
          <p:cNvPr id="6"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23906" name="Rectangle 2"/>
          <p:cNvSpPr>
            <a:spLocks noGrp="1" noChangeArrowheads="1"/>
          </p:cNvSpPr>
          <p:nvPr>
            <p:ph type="title"/>
          </p:nvPr>
        </p:nvSpPr>
        <p:spPr/>
        <p:txBody>
          <a:bodyPr/>
          <a:lstStyle/>
          <a:p>
            <a:r>
              <a:rPr lang="en-US"/>
              <a:t>Frequency Modulation (FM)</a:t>
            </a:r>
          </a:p>
        </p:txBody>
      </p:sp>
      <p:pic>
        <p:nvPicPr>
          <p:cNvPr id="123909" name="Picture 5" descr="04-10"/>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500063" y="1330325"/>
            <a:ext cx="7772400" cy="2303463"/>
          </a:xfrm>
          <a:ln/>
        </p:spPr>
      </p:pic>
      <p:sp>
        <p:nvSpPr>
          <p:cNvPr id="123910" name="Rectangle 6"/>
          <p:cNvSpPr>
            <a:spLocks noChangeArrowheads="1"/>
          </p:cNvSpPr>
          <p:nvPr/>
        </p:nvSpPr>
        <p:spPr bwMode="auto">
          <a:xfrm>
            <a:off x="712788" y="4060825"/>
            <a:ext cx="4572000" cy="2236788"/>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342900" indent="-342900" algn="l">
              <a:lnSpc>
                <a:spcPct val="110000"/>
              </a:lnSpc>
              <a:spcBef>
                <a:spcPct val="30000"/>
              </a:spcBef>
              <a:buClr>
                <a:srgbClr val="CC3300"/>
              </a:buClr>
              <a:buFontTx/>
              <a:buChar char="&gt;"/>
            </a:pPr>
            <a:r>
              <a:rPr lang="en-US" sz="1800">
                <a:solidFill>
                  <a:schemeClr val="tx1"/>
                </a:solidFill>
              </a:rPr>
              <a:t>Values represented by different frequencies (near carrier)</a:t>
            </a:r>
          </a:p>
          <a:p>
            <a:pPr marL="342900" indent="-342900" algn="l">
              <a:lnSpc>
                <a:spcPct val="110000"/>
              </a:lnSpc>
              <a:spcBef>
                <a:spcPct val="30000"/>
              </a:spcBef>
              <a:buClr>
                <a:srgbClr val="CC3300"/>
              </a:buClr>
              <a:buFontTx/>
              <a:buChar char="&gt;"/>
            </a:pPr>
            <a:r>
              <a:rPr lang="en-US" sz="1800">
                <a:solidFill>
                  <a:schemeClr val="tx1"/>
                </a:solidFill>
              </a:rPr>
              <a:t>Less susceptible to error than ASK</a:t>
            </a:r>
          </a:p>
          <a:p>
            <a:pPr marL="342900" indent="-342900" algn="l">
              <a:lnSpc>
                <a:spcPct val="110000"/>
              </a:lnSpc>
              <a:spcBef>
                <a:spcPct val="30000"/>
              </a:spcBef>
              <a:buClr>
                <a:srgbClr val="CC3300"/>
              </a:buClr>
              <a:buFontTx/>
              <a:buChar char="&gt;"/>
            </a:pPr>
            <a:r>
              <a:rPr lang="en-US" sz="1800">
                <a:solidFill>
                  <a:schemeClr val="tx1"/>
                </a:solidFill>
              </a:rPr>
              <a:t>Typically used up to 1200bps on voice grade lines</a:t>
            </a:r>
          </a:p>
          <a:p>
            <a:pPr marL="342900" indent="-342900" algn="l">
              <a:lnSpc>
                <a:spcPct val="110000"/>
              </a:lnSpc>
              <a:spcBef>
                <a:spcPct val="30000"/>
              </a:spcBef>
              <a:buClr>
                <a:srgbClr val="CC3300"/>
              </a:buClr>
              <a:buFontTx/>
              <a:buChar char="&gt;"/>
            </a:pPr>
            <a:r>
              <a:rPr lang="en-US" sz="1800">
                <a:solidFill>
                  <a:schemeClr val="tx1"/>
                </a:solidFill>
              </a:rPr>
              <a:t>High frequency radio</a:t>
            </a:r>
          </a:p>
        </p:txBody>
      </p:sp>
    </p:spTree>
  </p:cSld>
  <p:clrMapOvr>
    <a:masterClrMapping/>
  </p:clrMapOvr>
  <p:transition xmlns:p14="http://schemas.microsoft.com/office/powerpoint/2010/mai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fld id="{523CBCC6-F8B8-DC4D-A619-A318E0A4C431}" type="slidenum">
              <a:rPr lang="en-US"/>
              <a:pPr/>
              <a:t>50</a:t>
            </a:fld>
            <a:endParaRPr lang="en-US"/>
          </a:p>
        </p:txBody>
      </p:sp>
      <p:sp>
        <p:nvSpPr>
          <p:cNvPr id="6" name="Footer Placeholder 5"/>
          <p:cNvSpPr>
            <a:spLocks noGrp="1"/>
          </p:cNvSpPr>
          <p:nvPr>
            <p:ph type="ftr" sz="quarter" idx="12"/>
          </p:nvPr>
        </p:nvSpPr>
        <p:spPr/>
        <p:txBody>
          <a:bodyPr/>
          <a:lstStyle/>
          <a:p>
            <a:r>
              <a:rPr lang="en-US"/>
              <a:t>Strategic Initiative Review 07/07/2004</a:t>
            </a:r>
            <a:br>
              <a:rPr lang="en-US"/>
            </a:br>
            <a:r>
              <a:rPr lang="en-US"/>
              <a:t/>
            </a:r>
            <a:br>
              <a:rPr lang="en-US"/>
            </a:br>
            <a:r>
              <a:rPr lang="en-US"/>
              <a:t>Confidential and Proprietary</a:t>
            </a:r>
          </a:p>
        </p:txBody>
      </p:sp>
      <p:sp>
        <p:nvSpPr>
          <p:cNvPr id="124930" name="Rectangle 2"/>
          <p:cNvSpPr>
            <a:spLocks noGrp="1" noChangeArrowheads="1"/>
          </p:cNvSpPr>
          <p:nvPr>
            <p:ph type="title"/>
          </p:nvPr>
        </p:nvSpPr>
        <p:spPr/>
        <p:txBody>
          <a:bodyPr/>
          <a:lstStyle/>
          <a:p>
            <a:r>
              <a:rPr lang="en-US"/>
              <a:t>Phase Modulation</a:t>
            </a:r>
          </a:p>
        </p:txBody>
      </p:sp>
      <p:pic>
        <p:nvPicPr>
          <p:cNvPr id="124933" name="Picture 5" descr="04-11"/>
          <p:cNvPicPr>
            <a:picLocks noGrp="1" noChangeAspect="1" noChangeArrowheads="1"/>
          </p:cNvPicPr>
          <p:nvPr>
            <p:ph type="body" idx="1"/>
          </p:nvPr>
        </p:nvPicPr>
        <p:blipFill>
          <a:blip r:embed="rId3">
            <a:extLst>
              <a:ext uri="{28A0092B-C50C-407E-A947-70E740481C1C}">
                <a14:useLocalDpi xmlns:a14="http://schemas.microsoft.com/office/drawing/2010/main" val="0"/>
              </a:ext>
            </a:extLst>
          </a:blip>
          <a:srcRect/>
          <a:stretch>
            <a:fillRect/>
          </a:stretch>
        </p:blipFill>
        <p:spPr>
          <a:xfrm>
            <a:off x="533400" y="1304925"/>
            <a:ext cx="7772400" cy="1752600"/>
          </a:xfrm>
          <a:ln/>
        </p:spPr>
      </p:pic>
      <p:sp>
        <p:nvSpPr>
          <p:cNvPr id="124934" name="Rectangle 6"/>
          <p:cNvSpPr>
            <a:spLocks noChangeArrowheads="1"/>
          </p:cNvSpPr>
          <p:nvPr/>
        </p:nvSpPr>
        <p:spPr bwMode="auto">
          <a:xfrm>
            <a:off x="484188" y="3925888"/>
            <a:ext cx="4572000" cy="2155825"/>
          </a:xfrm>
          <a:prstGeom prst="rect">
            <a:avLst/>
          </a:prstGeom>
          <a:solidFill>
            <a:srgbClr val="FFFFFF"/>
          </a:solidFill>
          <a:ln>
            <a:noFill/>
          </a:ln>
          <a:effectLst/>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pPr marL="342900" indent="-342900" algn="l">
              <a:lnSpc>
                <a:spcPct val="110000"/>
              </a:lnSpc>
              <a:spcBef>
                <a:spcPct val="30000"/>
              </a:spcBef>
              <a:buClr>
                <a:srgbClr val="CC3300"/>
              </a:buClr>
              <a:buFontTx/>
              <a:buChar char="&gt;"/>
            </a:pPr>
            <a:r>
              <a:rPr lang="en-US" sz="1800">
                <a:solidFill>
                  <a:schemeClr val="tx1"/>
                </a:solidFill>
              </a:rPr>
              <a:t>Phase of carrier signal is shifted to represent data</a:t>
            </a:r>
          </a:p>
          <a:p>
            <a:pPr marL="342900" indent="-342900" algn="l">
              <a:lnSpc>
                <a:spcPct val="110000"/>
              </a:lnSpc>
              <a:spcBef>
                <a:spcPct val="30000"/>
              </a:spcBef>
              <a:buClr>
                <a:srgbClr val="CC3300"/>
              </a:buClr>
              <a:buFontTx/>
              <a:buChar char="&gt;"/>
            </a:pPr>
            <a:r>
              <a:rPr lang="en-US" sz="1800">
                <a:solidFill>
                  <a:schemeClr val="tx1"/>
                </a:solidFill>
              </a:rPr>
              <a:t>Differential PSK</a:t>
            </a:r>
          </a:p>
          <a:p>
            <a:pPr marL="742950" lvl="1" indent="-285750" algn="l">
              <a:lnSpc>
                <a:spcPct val="110000"/>
              </a:lnSpc>
              <a:spcBef>
                <a:spcPct val="30000"/>
              </a:spcBef>
              <a:buClr>
                <a:srgbClr val="CC3300"/>
              </a:buClr>
              <a:buFontTx/>
              <a:buChar char="&gt;"/>
            </a:pPr>
            <a:r>
              <a:rPr lang="en-US" sz="1800">
                <a:solidFill>
                  <a:schemeClr val="tx1"/>
                </a:solidFill>
              </a:rPr>
              <a:t>Phase shifted relative to previous transmission rather than some reference signal</a:t>
            </a:r>
          </a:p>
        </p:txBody>
      </p:sp>
    </p:spTree>
  </p:cSld>
  <p:clrMapOvr>
    <a:masterClrMapping/>
  </p:clrMapOvr>
  <p:transition xmlns:p14="http://schemas.microsoft.com/office/powerpoint/2010/main"/>
</p:sld>
</file>

<file path=ppt/theme/theme1.xml><?xml version="1.0" encoding="utf-8"?>
<a:theme xmlns:a="http://schemas.openxmlformats.org/drawingml/2006/main" name="LV3110_PresentationTemplate_0900">
  <a:themeElements>
    <a:clrScheme name="LV3110_PresentationTemplate_0900 8">
      <a:dk1>
        <a:srgbClr val="000000"/>
      </a:dk1>
      <a:lt1>
        <a:srgbClr val="FFFFFF"/>
      </a:lt1>
      <a:dk2>
        <a:srgbClr val="000000"/>
      </a:dk2>
      <a:lt2>
        <a:srgbClr val="080808"/>
      </a:lt2>
      <a:accent1>
        <a:srgbClr val="FFFFFF"/>
      </a:accent1>
      <a:accent2>
        <a:srgbClr val="3333CC"/>
      </a:accent2>
      <a:accent3>
        <a:srgbClr val="FFFFFF"/>
      </a:accent3>
      <a:accent4>
        <a:srgbClr val="000000"/>
      </a:accent4>
      <a:accent5>
        <a:srgbClr val="FFFFFF"/>
      </a:accent5>
      <a:accent6>
        <a:srgbClr val="2D2DB9"/>
      </a:accent6>
      <a:hlink>
        <a:srgbClr val="CCCCFF"/>
      </a:hlink>
      <a:folHlink>
        <a:srgbClr val="B2B2B2"/>
      </a:folHlink>
    </a:clrScheme>
    <a:fontScheme name="LV3110_PresentationTemplate_0900">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a:ln>
              <a:noFill/>
            </a:ln>
            <a:solidFill>
              <a:schemeClr val="bg1"/>
            </a:solidFill>
            <a:effectLst/>
            <a:latin typeface="Univers 67 CondensedBold" charset="0"/>
            <a:ea typeface="ＭＳ Ｐゴシック"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square" lIns="91440" tIns="45720" rIns="91440" bIns="45720"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4000" b="0" i="0" u="none" strike="noStrike" cap="none" normalizeH="0" baseline="0">
            <a:ln>
              <a:noFill/>
            </a:ln>
            <a:solidFill>
              <a:schemeClr val="bg1"/>
            </a:solidFill>
            <a:effectLst/>
            <a:latin typeface="Univers 67 CondensedBold" charset="0"/>
            <a:ea typeface="ＭＳ Ｐゴシック" charset="0"/>
          </a:defRPr>
        </a:defPPr>
      </a:lstStyle>
    </a:lnDef>
  </a:objectDefaults>
  <a:extraClrSchemeLst>
    <a:extraClrScheme>
      <a:clrScheme name="LV3110_PresentationTemplate_0900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LV3110_PresentationTemplate_0900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LV3110_PresentationTemplate_0900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LV3110_PresentationTemplate_0900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LV3110_PresentationTemplate_0900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LV3110_PresentationTemplate_0900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LV3110_PresentationTemplate_0900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LV3110_PresentationTemplate_0900 8">
        <a:dk1>
          <a:srgbClr val="000000"/>
        </a:dk1>
        <a:lt1>
          <a:srgbClr val="FFFFFF"/>
        </a:lt1>
        <a:dk2>
          <a:srgbClr val="000000"/>
        </a:dk2>
        <a:lt2>
          <a:srgbClr val="080808"/>
        </a:lt2>
        <a:accent1>
          <a:srgbClr val="FFFFFF"/>
        </a:accent1>
        <a:accent2>
          <a:srgbClr val="3333CC"/>
        </a:accent2>
        <a:accent3>
          <a:srgbClr val="FFFFFF"/>
        </a:accent3>
        <a:accent4>
          <a:srgbClr val="000000"/>
        </a:accent4>
        <a:accent5>
          <a:srgbClr val="FFFFFF"/>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6819</TotalTime>
  <Words>2988</Words>
  <Application>Microsoft Macintosh PowerPoint</Application>
  <PresentationFormat>On-screen Show (4:3)</PresentationFormat>
  <Paragraphs>647</Paragraphs>
  <Slides>50</Slides>
  <Notes>45</Notes>
  <HiddenSlides>0</HiddenSlides>
  <MMClips>1</MMClips>
  <ScaleCrop>false</ScaleCrop>
  <HeadingPairs>
    <vt:vector size="8" baseType="variant">
      <vt:variant>
        <vt:lpstr>Fonts Used</vt:lpstr>
      </vt:variant>
      <vt:variant>
        <vt:i4>6</vt:i4>
      </vt:variant>
      <vt:variant>
        <vt:lpstr>Theme</vt:lpstr>
      </vt:variant>
      <vt:variant>
        <vt:i4>1</vt:i4>
      </vt:variant>
      <vt:variant>
        <vt:lpstr>Embedded OLE Servers</vt:lpstr>
      </vt:variant>
      <vt:variant>
        <vt:i4>3</vt:i4>
      </vt:variant>
      <vt:variant>
        <vt:lpstr>Slide Titles</vt:lpstr>
      </vt:variant>
      <vt:variant>
        <vt:i4>50</vt:i4>
      </vt:variant>
    </vt:vector>
  </HeadingPairs>
  <TitlesOfParts>
    <vt:vector size="60" baseType="lpstr">
      <vt:lpstr>Times</vt:lpstr>
      <vt:lpstr>Arial</vt:lpstr>
      <vt:lpstr>Tahoma</vt:lpstr>
      <vt:lpstr>Univers 67 CondensedBold</vt:lpstr>
      <vt:lpstr>Times New Roman</vt:lpstr>
      <vt:lpstr>Comic Sans MS</vt:lpstr>
      <vt:lpstr>LV3110_PresentationTemplate_0900</vt:lpstr>
      <vt:lpstr>Microsoft PowerPoint Presentation</vt:lpstr>
      <vt:lpstr>Microsoft Visio Drawing</vt:lpstr>
      <vt:lpstr>Microsoft Excel Worksheet</vt:lpstr>
      <vt:lpstr>PowerPoint Presentation</vt:lpstr>
      <vt:lpstr>Agenda</vt:lpstr>
      <vt:lpstr>Executive Summary</vt:lpstr>
      <vt:lpstr>Point to Point Wireless Opportunity</vt:lpstr>
      <vt:lpstr>Point to Point Customer Opportunities</vt:lpstr>
      <vt:lpstr>Point to Point Wireless Technologies</vt:lpstr>
      <vt:lpstr>Canopy Point to Point Wireless Technologies </vt:lpstr>
      <vt:lpstr>Alvarion Point to Point Wireless Technologies</vt:lpstr>
      <vt:lpstr>Aeras Point to Point Wireless Technologies</vt:lpstr>
      <vt:lpstr>Dragonwave Point to Point Wireless Technologies</vt:lpstr>
      <vt:lpstr>Proxim Point to Point Wireless Technologies</vt:lpstr>
      <vt:lpstr>Ceragon Point to Point Wireless Technologies</vt:lpstr>
      <vt:lpstr>Next Steps- Point to Point Wireless</vt:lpstr>
      <vt:lpstr>Fixed Wireless Opportunities</vt:lpstr>
      <vt:lpstr>Fixed Wireless Opportunities (PTMP)</vt:lpstr>
      <vt:lpstr>Fixed Wireless Opportunities (PTMP)</vt:lpstr>
      <vt:lpstr>Benefits and Challenges- Fixed Wireless</vt:lpstr>
      <vt:lpstr>Current Wireless Network In Orlando</vt:lpstr>
      <vt:lpstr>Current Network Diagram</vt:lpstr>
      <vt:lpstr>Motorola Canopy- Current network</vt:lpstr>
      <vt:lpstr>Motorola Canopy Specifications</vt:lpstr>
      <vt:lpstr>Motorola Canopy Point to Multipoint</vt:lpstr>
      <vt:lpstr>Motorola Canopy System Performance</vt:lpstr>
      <vt:lpstr>Motorola Canopy Point to Point Backhaul</vt:lpstr>
      <vt:lpstr>Motorola Canopy System Performance</vt:lpstr>
      <vt:lpstr>Comparison with Cable and DSL</vt:lpstr>
      <vt:lpstr>Motorola Canopy System Costs</vt:lpstr>
      <vt:lpstr>Application Example</vt:lpstr>
      <vt:lpstr>Proposed Wireless Network Design</vt:lpstr>
      <vt:lpstr>Metro Site Scope </vt:lpstr>
      <vt:lpstr>Alvarion Metro Site Diagram </vt:lpstr>
      <vt:lpstr>Proposed Wireless Network Design</vt:lpstr>
      <vt:lpstr>Next Steps- Point to Multipoint Wireless</vt:lpstr>
      <vt:lpstr>Wireless Technology Overview</vt:lpstr>
      <vt:lpstr>Spectrum Allocation</vt:lpstr>
      <vt:lpstr>39 Ghz PtP Band</vt:lpstr>
      <vt:lpstr>39 Ghz PtP Band</vt:lpstr>
      <vt:lpstr>General Frequency Characteristics</vt:lpstr>
      <vt:lpstr>Link Distance by Frequency</vt:lpstr>
      <vt:lpstr>Point to Point Ranges- Licensed</vt:lpstr>
      <vt:lpstr>Point to Point Ranges- Unlicensed</vt:lpstr>
      <vt:lpstr>Factors Affecting Wireless Links</vt:lpstr>
      <vt:lpstr>Atmospheric Interference</vt:lpstr>
      <vt:lpstr>Line of Sight- Fresnel Zone</vt:lpstr>
      <vt:lpstr>Orthogonal Frequency Division Multiplexing</vt:lpstr>
      <vt:lpstr>Non Line of Sight Transmission</vt:lpstr>
      <vt:lpstr>Modulation of a Radio Signal</vt:lpstr>
      <vt:lpstr>Amplitude Modulation</vt:lpstr>
      <vt:lpstr>Frequency Modulation (FM)</vt:lpstr>
      <vt:lpstr>Phase Modulation</vt:lpstr>
    </vt:vector>
  </TitlesOfParts>
  <Company>Progress Telecom</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Progress Telecom Company Presentation</dc:title>
  <dc:creator>OT07026</dc:creator>
  <cp:lastModifiedBy>Bryan Fields</cp:lastModifiedBy>
  <cp:revision>87</cp:revision>
  <cp:lastPrinted>2003-08-12T20:12:48Z</cp:lastPrinted>
  <dcterms:created xsi:type="dcterms:W3CDTF">2004-05-17T20:52:45Z</dcterms:created>
  <dcterms:modified xsi:type="dcterms:W3CDTF">2014-10-18T18:36:25Z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AdHocReviewCycleID">
    <vt:i4>1324666814</vt:i4>
  </property>
  <property fmtid="{D5CDD505-2E9C-101B-9397-08002B2CF9AE}" pid="3" name="_EmailSubject">
    <vt:lpwstr>presentation</vt:lpwstr>
  </property>
  <property fmtid="{D5CDD505-2E9C-101B-9397-08002B2CF9AE}" pid="4" name="_AuthorEmail">
    <vt:lpwstr>GHadlock@progresstelecom.com</vt:lpwstr>
  </property>
  <property fmtid="{D5CDD505-2E9C-101B-9397-08002B2CF9AE}" pid="5" name="_AuthorEmailDisplayName">
    <vt:lpwstr>Hadlock, Gregory</vt:lpwstr>
  </property>
  <property fmtid="{D5CDD505-2E9C-101B-9397-08002B2CF9AE}" pid="6" name="_PreviousAdHocReviewCycleID">
    <vt:i4>661704477</vt:i4>
  </property>
</Properties>
</file>